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1"/>
  </p:notesMasterIdLst>
  <p:handoutMasterIdLst>
    <p:handoutMasterId r:id="rId32"/>
  </p:handoutMasterIdLst>
  <p:sldIdLst>
    <p:sldId id="705" r:id="rId2"/>
    <p:sldId id="789" r:id="rId3"/>
    <p:sldId id="876" r:id="rId4"/>
    <p:sldId id="878" r:id="rId5"/>
    <p:sldId id="858" r:id="rId6"/>
    <p:sldId id="725" r:id="rId7"/>
    <p:sldId id="780" r:id="rId8"/>
    <p:sldId id="869" r:id="rId9"/>
    <p:sldId id="775" r:id="rId10"/>
    <p:sldId id="857" r:id="rId11"/>
    <p:sldId id="792" r:id="rId12"/>
    <p:sldId id="793" r:id="rId13"/>
    <p:sldId id="815" r:id="rId14"/>
    <p:sldId id="794" r:id="rId15"/>
    <p:sldId id="879" r:id="rId16"/>
    <p:sldId id="798" r:id="rId17"/>
    <p:sldId id="862" r:id="rId18"/>
    <p:sldId id="855" r:id="rId19"/>
    <p:sldId id="870" r:id="rId20"/>
    <p:sldId id="806" r:id="rId21"/>
    <p:sldId id="859" r:id="rId22"/>
    <p:sldId id="809" r:id="rId23"/>
    <p:sldId id="810" r:id="rId24"/>
    <p:sldId id="856" r:id="rId25"/>
    <p:sldId id="868" r:id="rId26"/>
    <p:sldId id="874" r:id="rId27"/>
    <p:sldId id="860" r:id="rId28"/>
    <p:sldId id="827" r:id="rId29"/>
    <p:sldId id="788" r:id="rId30"/>
  </p:sldIdLst>
  <p:sldSz cx="9144000" cy="6858000" type="screen4x3"/>
  <p:notesSz cx="6794500" cy="9906000"/>
  <p:defaultTextStyle>
    <a:defPPr>
      <a:defRPr lang="en-US"/>
    </a:defPPr>
    <a:lvl1pPr algn="l" rtl="0" fontAlgn="base">
      <a:spcBef>
        <a:spcPct val="0"/>
      </a:spcBef>
      <a:spcAft>
        <a:spcPct val="0"/>
      </a:spcAft>
      <a:defRPr sz="20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0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0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0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Postiau Tony" initials="PT" lastIdx="5"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A37"/>
    <a:srgbClr val="FFFFFF"/>
    <a:srgbClr val="2121FF"/>
    <a:srgbClr val="F48020"/>
    <a:srgbClr val="E76F0B"/>
    <a:srgbClr val="F7A45F"/>
    <a:srgbClr val="C9C400"/>
    <a:srgbClr val="FFECAF"/>
    <a:srgbClr val="2F2FFF"/>
    <a:srgbClr val="5757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344D84-9AFB-497E-A393-DC336BA19D2E}" styleName="Style moyen 3 - Accentuation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Style moyen 4 - Accentuation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9" autoAdjust="0"/>
    <p:restoredTop sz="77139" autoAdjust="0"/>
  </p:normalViewPr>
  <p:slideViewPr>
    <p:cSldViewPr>
      <p:cViewPr varScale="1">
        <p:scale>
          <a:sx n="66" d="100"/>
          <a:sy n="66" d="100"/>
        </p:scale>
        <p:origin x="2026" y="22"/>
      </p:cViewPr>
      <p:guideLst>
        <p:guide orient="horz" pos="2160"/>
        <p:guide pos="2880"/>
      </p:guideLst>
    </p:cSldViewPr>
  </p:slideViewPr>
  <p:outlineViewPr>
    <p:cViewPr>
      <p:scale>
        <a:sx n="33" d="100"/>
        <a:sy n="33" d="100"/>
      </p:scale>
      <p:origin x="0" y="-511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2" d="100"/>
          <a:sy n="82" d="100"/>
        </p:scale>
        <p:origin x="-4013" y="-96"/>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6530" name="Rectangle 1026"/>
          <p:cNvSpPr>
            <a:spLocks noGrp="1" noChangeArrowheads="1"/>
          </p:cNvSpPr>
          <p:nvPr>
            <p:ph type="hdr" sz="quarter"/>
          </p:nvPr>
        </p:nvSpPr>
        <p:spPr bwMode="auto">
          <a:xfrm>
            <a:off x="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1" name="Rectangle 1027"/>
          <p:cNvSpPr>
            <a:spLocks noGrp="1" noChangeArrowheads="1"/>
          </p:cNvSpPr>
          <p:nvPr>
            <p:ph type="dt" sz="quarter" idx="1"/>
          </p:nvPr>
        </p:nvSpPr>
        <p:spPr bwMode="auto">
          <a:xfrm>
            <a:off x="3848100" y="0"/>
            <a:ext cx="2959100" cy="488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New Roman" pitchFamily="-107" charset="0"/>
                <a:ea typeface="+mn-ea"/>
                <a:cs typeface="+mn-cs"/>
              </a:defRPr>
            </a:lvl1pPr>
          </a:lstStyle>
          <a:p>
            <a:pPr>
              <a:defRPr/>
            </a:pPr>
            <a:endParaRPr lang="fr-FR"/>
          </a:p>
        </p:txBody>
      </p:sp>
      <p:sp>
        <p:nvSpPr>
          <p:cNvPr id="406532" name="Rectangle 1028"/>
          <p:cNvSpPr>
            <a:spLocks noGrp="1" noChangeArrowheads="1"/>
          </p:cNvSpPr>
          <p:nvPr>
            <p:ph type="ftr" sz="quarter" idx="2"/>
          </p:nvPr>
        </p:nvSpPr>
        <p:spPr bwMode="auto">
          <a:xfrm>
            <a:off x="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New Roman" pitchFamily="-107" charset="0"/>
                <a:ea typeface="+mn-ea"/>
                <a:cs typeface="+mn-cs"/>
              </a:defRPr>
            </a:lvl1pPr>
          </a:lstStyle>
          <a:p>
            <a:pPr>
              <a:defRPr/>
            </a:pPr>
            <a:endParaRPr lang="fr-FR"/>
          </a:p>
        </p:txBody>
      </p:sp>
      <p:sp>
        <p:nvSpPr>
          <p:cNvPr id="406533" name="Rectangle 1029"/>
          <p:cNvSpPr>
            <a:spLocks noGrp="1" noChangeArrowheads="1"/>
          </p:cNvSpPr>
          <p:nvPr>
            <p:ph type="sldNum" sz="quarter" idx="3"/>
          </p:nvPr>
        </p:nvSpPr>
        <p:spPr bwMode="auto">
          <a:xfrm>
            <a:off x="3848100" y="9444038"/>
            <a:ext cx="2959100" cy="4889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New Roman" charset="0"/>
              </a:defRPr>
            </a:lvl1pPr>
          </a:lstStyle>
          <a:p>
            <a:pPr>
              <a:defRPr/>
            </a:pPr>
            <a:fld id="{CB595702-CDBF-7F4C-80BD-5ECD6612D319}" type="slidenum">
              <a:rPr lang="fr-FR"/>
              <a:pPr>
                <a:defRPr/>
              </a:pPr>
              <a:t>‹N°›</a:t>
            </a:fld>
            <a:endParaRPr lang="fr-FR"/>
          </a:p>
        </p:txBody>
      </p:sp>
    </p:spTree>
    <p:extLst>
      <p:ext uri="{BB962C8B-B14F-4D97-AF65-F5344CB8AC3E}">
        <p14:creationId xmlns:p14="http://schemas.microsoft.com/office/powerpoint/2010/main" val="25471798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87" name="Rectangle 3"/>
          <p:cNvSpPr>
            <a:spLocks noGrp="1" noChangeArrowheads="1"/>
          </p:cNvSpPr>
          <p:nvPr>
            <p:ph type="dt" idx="1"/>
          </p:nvPr>
        </p:nvSpPr>
        <p:spPr bwMode="auto">
          <a:xfrm>
            <a:off x="3848100" y="0"/>
            <a:ext cx="2944813" cy="4953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lvl1pPr algn="r" defTabSz="930275">
              <a:defRPr sz="1200">
                <a:latin typeface="Arial" pitchFamily="-107" charset="0"/>
                <a:ea typeface="+mn-ea"/>
                <a:cs typeface="+mn-cs"/>
              </a:defRPr>
            </a:lvl1pPr>
          </a:lstStyle>
          <a:p>
            <a:pPr>
              <a:defRPr/>
            </a:pPr>
            <a:endParaRPr lang="fr-FR"/>
          </a:p>
        </p:txBody>
      </p:sp>
      <p:sp>
        <p:nvSpPr>
          <p:cNvPr id="16388" name="Rectangle 4"/>
          <p:cNvSpPr>
            <a:spLocks noGrp="1" noRot="1" noChangeAspect="1" noChangeArrowheads="1" noTextEdit="1"/>
          </p:cNvSpPr>
          <p:nvPr>
            <p:ph type="sldImg" idx="2"/>
          </p:nvPr>
        </p:nvSpPr>
        <p:spPr bwMode="auto">
          <a:xfrm>
            <a:off x="920750" y="742950"/>
            <a:ext cx="4953000" cy="37147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93189" name="Rectangle 5"/>
          <p:cNvSpPr>
            <a:spLocks noGrp="1" noChangeArrowheads="1"/>
          </p:cNvSpPr>
          <p:nvPr>
            <p:ph type="body" sz="quarter" idx="3"/>
          </p:nvPr>
        </p:nvSpPr>
        <p:spPr bwMode="auto">
          <a:xfrm>
            <a:off x="679450" y="4705350"/>
            <a:ext cx="5435600" cy="4457700"/>
          </a:xfrm>
          <a:prstGeom prst="rect">
            <a:avLst/>
          </a:prstGeom>
          <a:noFill/>
          <a:ln w="9525">
            <a:noFill/>
            <a:miter lim="800000"/>
            <a:headEnd/>
            <a:tailEnd/>
          </a:ln>
          <a:effectLst/>
        </p:spPr>
        <p:txBody>
          <a:bodyPr vert="horz" wrap="square" lIns="92958" tIns="46479" rIns="92958" bIns="46479"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93190" name="Rectangle 6"/>
          <p:cNvSpPr>
            <a:spLocks noGrp="1" noChangeArrowheads="1"/>
          </p:cNvSpPr>
          <p:nvPr>
            <p:ph type="ftr" sz="quarter" idx="4"/>
          </p:nvPr>
        </p:nvSpPr>
        <p:spPr bwMode="auto">
          <a:xfrm>
            <a:off x="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defTabSz="930275">
              <a:defRPr sz="1200">
                <a:latin typeface="Arial" pitchFamily="-107" charset="0"/>
                <a:ea typeface="+mn-ea"/>
                <a:cs typeface="+mn-cs"/>
              </a:defRPr>
            </a:lvl1pPr>
          </a:lstStyle>
          <a:p>
            <a:pPr>
              <a:defRPr/>
            </a:pPr>
            <a:endParaRPr lang="fr-FR"/>
          </a:p>
        </p:txBody>
      </p:sp>
      <p:sp>
        <p:nvSpPr>
          <p:cNvPr id="93191" name="Rectangle 7"/>
          <p:cNvSpPr>
            <a:spLocks noGrp="1" noChangeArrowheads="1"/>
          </p:cNvSpPr>
          <p:nvPr>
            <p:ph type="sldNum" sz="quarter" idx="5"/>
          </p:nvPr>
        </p:nvSpPr>
        <p:spPr bwMode="auto">
          <a:xfrm>
            <a:off x="3848100" y="9409113"/>
            <a:ext cx="2944813" cy="495300"/>
          </a:xfrm>
          <a:prstGeom prst="rect">
            <a:avLst/>
          </a:prstGeom>
          <a:noFill/>
          <a:ln w="9525">
            <a:noFill/>
            <a:miter lim="800000"/>
            <a:headEnd/>
            <a:tailEnd/>
          </a:ln>
          <a:effectLst/>
        </p:spPr>
        <p:txBody>
          <a:bodyPr vert="horz" wrap="square" lIns="92958" tIns="46479" rIns="92958" bIns="46479" numCol="1" anchor="b" anchorCtr="0" compatLnSpc="1">
            <a:prstTxWarp prst="textNoShape">
              <a:avLst/>
            </a:prstTxWarp>
          </a:bodyPr>
          <a:lstStyle>
            <a:lvl1pPr algn="r" defTabSz="930275">
              <a:defRPr sz="1200"/>
            </a:lvl1pPr>
          </a:lstStyle>
          <a:p>
            <a:pPr>
              <a:defRPr/>
            </a:pPr>
            <a:fld id="{FEDAF1F9-39BD-564C-A57A-FCBAE9EEBE01}" type="slidenum">
              <a:rPr lang="fr-FR"/>
              <a:pPr>
                <a:defRPr/>
              </a:pPr>
              <a:t>‹N°›</a:t>
            </a:fld>
            <a:endParaRPr lang="fr-FR"/>
          </a:p>
        </p:txBody>
      </p:sp>
    </p:spTree>
    <p:extLst>
      <p:ext uri="{BB962C8B-B14F-4D97-AF65-F5344CB8AC3E}">
        <p14:creationId xmlns:p14="http://schemas.microsoft.com/office/powerpoint/2010/main" val="253061798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itchFamily="-107"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2pPr>
    <a:lvl3pPr marL="9144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3pPr>
    <a:lvl4pPr marL="13716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4pPr>
    <a:lvl5pPr marL="1828800" algn="l" rtl="0" eaLnBrk="0" fontAlgn="base" hangingPunct="0">
      <a:spcBef>
        <a:spcPct val="30000"/>
      </a:spcBef>
      <a:spcAft>
        <a:spcPct val="0"/>
      </a:spcAft>
      <a:defRPr sz="1200" kern="1200">
        <a:solidFill>
          <a:schemeClr val="tx1"/>
        </a:solidFill>
        <a:latin typeface="Arial" pitchFamily="-107" charset="0"/>
        <a:ea typeface="ＭＳ Ｐゴシック" pitchFamily="-107"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eaLnBrk="0" hangingPunct="0">
              <a:defRPr sz="2000">
                <a:solidFill>
                  <a:schemeClr val="tx1"/>
                </a:solidFill>
                <a:latin typeface="Arial" charset="0"/>
                <a:ea typeface="ＭＳ Ｐゴシック" charset="0"/>
                <a:cs typeface="ＭＳ Ｐゴシック" charset="0"/>
              </a:defRPr>
            </a:lvl1pPr>
            <a:lvl2pPr marL="742950" indent="-285750" defTabSz="930275" eaLnBrk="0" hangingPunct="0">
              <a:defRPr sz="2000">
                <a:solidFill>
                  <a:schemeClr val="tx1"/>
                </a:solidFill>
                <a:latin typeface="Arial" charset="0"/>
                <a:ea typeface="ＭＳ Ｐゴシック" charset="0"/>
              </a:defRPr>
            </a:lvl2pPr>
            <a:lvl3pPr marL="1143000" indent="-228600" defTabSz="930275" eaLnBrk="0" hangingPunct="0">
              <a:defRPr sz="2000">
                <a:solidFill>
                  <a:schemeClr val="tx1"/>
                </a:solidFill>
                <a:latin typeface="Arial" charset="0"/>
                <a:ea typeface="ＭＳ Ｐゴシック" charset="0"/>
              </a:defRPr>
            </a:lvl3pPr>
            <a:lvl4pPr marL="1600200" indent="-228600" defTabSz="930275" eaLnBrk="0" hangingPunct="0">
              <a:defRPr sz="2000">
                <a:solidFill>
                  <a:schemeClr val="tx1"/>
                </a:solidFill>
                <a:latin typeface="Arial" charset="0"/>
                <a:ea typeface="ＭＳ Ｐゴシック" charset="0"/>
              </a:defRPr>
            </a:lvl4pPr>
            <a:lvl5pPr marL="2057400" indent="-228600" defTabSz="930275" eaLnBrk="0" hangingPunct="0">
              <a:defRPr sz="2000">
                <a:solidFill>
                  <a:schemeClr val="tx1"/>
                </a:solidFill>
                <a:latin typeface="Arial" charset="0"/>
                <a:ea typeface="ＭＳ Ｐゴシック" charset="0"/>
              </a:defRPr>
            </a:lvl5pPr>
            <a:lvl6pPr marL="2514600" indent="-228600" defTabSz="930275" eaLnBrk="0" fontAlgn="base" hangingPunct="0">
              <a:spcBef>
                <a:spcPct val="0"/>
              </a:spcBef>
              <a:spcAft>
                <a:spcPct val="0"/>
              </a:spcAft>
              <a:defRPr sz="2000">
                <a:solidFill>
                  <a:schemeClr val="tx1"/>
                </a:solidFill>
                <a:latin typeface="Arial" charset="0"/>
                <a:ea typeface="ＭＳ Ｐゴシック" charset="0"/>
              </a:defRPr>
            </a:lvl6pPr>
            <a:lvl7pPr marL="2971800" indent="-228600" defTabSz="930275" eaLnBrk="0" fontAlgn="base" hangingPunct="0">
              <a:spcBef>
                <a:spcPct val="0"/>
              </a:spcBef>
              <a:spcAft>
                <a:spcPct val="0"/>
              </a:spcAft>
              <a:defRPr sz="2000">
                <a:solidFill>
                  <a:schemeClr val="tx1"/>
                </a:solidFill>
                <a:latin typeface="Arial" charset="0"/>
                <a:ea typeface="ＭＳ Ｐゴシック" charset="0"/>
              </a:defRPr>
            </a:lvl7pPr>
            <a:lvl8pPr marL="3429000" indent="-228600" defTabSz="930275" eaLnBrk="0" fontAlgn="base" hangingPunct="0">
              <a:spcBef>
                <a:spcPct val="0"/>
              </a:spcBef>
              <a:spcAft>
                <a:spcPct val="0"/>
              </a:spcAft>
              <a:defRPr sz="2000">
                <a:solidFill>
                  <a:schemeClr val="tx1"/>
                </a:solidFill>
                <a:latin typeface="Arial" charset="0"/>
                <a:ea typeface="ＭＳ Ｐゴシック" charset="0"/>
              </a:defRPr>
            </a:lvl8pPr>
            <a:lvl9pPr marL="3886200" indent="-228600" defTabSz="930275" eaLnBrk="0" fontAlgn="base" hangingPunct="0">
              <a:spcBef>
                <a:spcPct val="0"/>
              </a:spcBef>
              <a:spcAft>
                <a:spcPct val="0"/>
              </a:spcAft>
              <a:defRPr sz="2000">
                <a:solidFill>
                  <a:schemeClr val="tx1"/>
                </a:solidFill>
                <a:latin typeface="Arial" charset="0"/>
                <a:ea typeface="ＭＳ Ｐゴシック" charset="0"/>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87B955B-9B3C-2647-95FD-E9C749E36CDB}" type="slidenum">
              <a:rPr kumimoji="0" lang="fr-FR" sz="1200" b="0" i="0" u="none" strike="noStrike" kern="1200" cap="none" spc="0" normalizeH="0" baseline="0" noProof="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a:t>
            </a:fld>
            <a:endParaRPr kumimoji="0" lang="fr-FR"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endParaRPr lang="en-US" dirty="0" smtClean="0">
              <a:latin typeface="Arial" charset="0"/>
            </a:endParaRPr>
          </a:p>
        </p:txBody>
      </p:sp>
    </p:spTree>
    <p:extLst>
      <p:ext uri="{BB962C8B-B14F-4D97-AF65-F5344CB8AC3E}">
        <p14:creationId xmlns:p14="http://schemas.microsoft.com/office/powerpoint/2010/main" val="3371620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B951E99-3993-EC42-9E2E-7C584BC1BD56}"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9509979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11</a:t>
            </a:fld>
            <a:endParaRPr lang="fr-FR"/>
          </a:p>
        </p:txBody>
      </p:sp>
    </p:spTree>
    <p:extLst>
      <p:ext uri="{BB962C8B-B14F-4D97-AF65-F5344CB8AC3E}">
        <p14:creationId xmlns:p14="http://schemas.microsoft.com/office/powerpoint/2010/main" val="2917656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b="1"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12</a:t>
            </a:fld>
            <a:endParaRPr lang="fr-FR"/>
          </a:p>
        </p:txBody>
      </p:sp>
    </p:spTree>
    <p:extLst>
      <p:ext uri="{BB962C8B-B14F-4D97-AF65-F5344CB8AC3E}">
        <p14:creationId xmlns:p14="http://schemas.microsoft.com/office/powerpoint/2010/main" val="3118027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13</a:t>
            </a:fld>
            <a:endParaRPr lang="fr-FR"/>
          </a:p>
        </p:txBody>
      </p:sp>
    </p:spTree>
    <p:extLst>
      <p:ext uri="{BB962C8B-B14F-4D97-AF65-F5344CB8AC3E}">
        <p14:creationId xmlns:p14="http://schemas.microsoft.com/office/powerpoint/2010/main" val="3242304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14</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36844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15</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639459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16</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86128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17</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626973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18</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027077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19</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001341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B951E99-3993-EC42-9E2E-7C584BC1BD56}"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2004666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20</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633524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B951E99-3993-EC42-9E2E-7C584BC1BD56}"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8832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smtClean="0"/>
              <a:t>VizQL</a:t>
            </a:r>
            <a:r>
              <a:rPr lang="en-US" dirty="0" smtClean="0"/>
              <a:t> is a formal language for describing tables, charts, graphs, maps, time series and tables of visualizations. These different types of visual representations are unified into one framework, making it easy to switch from one visual representation to another (e.g. from a list view to a cross-tab to a chart). Unlike current charting packages and like query languages, </a:t>
            </a:r>
            <a:r>
              <a:rPr lang="en-US" dirty="0" err="1" smtClean="0"/>
              <a:t>VizQL</a:t>
            </a:r>
            <a:r>
              <a:rPr lang="en-US" dirty="0" smtClean="0"/>
              <a:t> permits an unlimited number of picture expressions. Visualizations can thus be easily customized and controlled. </a:t>
            </a:r>
            <a:r>
              <a:rPr lang="en-US" dirty="0" err="1" smtClean="0"/>
              <a:t>VizQL</a:t>
            </a:r>
            <a:r>
              <a:rPr lang="en-US" dirty="0" smtClean="0"/>
              <a:t> is a declarative language. The desired picture is described; the low-level operations needed to retrieve the results, to perform analytical calculations, to map the results to a visual representation, and to render the image are generated automatically by the query analyzer. The query analyzer compiles </a:t>
            </a:r>
            <a:r>
              <a:rPr lang="en-US" dirty="0" err="1" smtClean="0"/>
              <a:t>VizQL</a:t>
            </a:r>
            <a:r>
              <a:rPr lang="en-US" dirty="0" smtClean="0"/>
              <a:t> expressions to SQL and MDX and thus </a:t>
            </a:r>
            <a:r>
              <a:rPr lang="en-US" dirty="0" err="1" smtClean="0"/>
              <a:t>VizQL</a:t>
            </a:r>
            <a:r>
              <a:rPr lang="en-US" dirty="0" smtClean="0"/>
              <a:t> can be used with relational databases and </a:t>
            </a:r>
            <a:r>
              <a:rPr lang="en-US" dirty="0" err="1" smtClean="0"/>
              <a:t>datacubes</a:t>
            </a:r>
            <a:r>
              <a:rPr lang="en-US" dirty="0" smtClean="0"/>
              <a:t>. The current implementation supports Hyperion </a:t>
            </a:r>
            <a:r>
              <a:rPr lang="en-US" dirty="0" err="1" smtClean="0"/>
              <a:t>Essbase</a:t>
            </a:r>
            <a:r>
              <a:rPr lang="en-US" dirty="0" smtClean="0"/>
              <a:t>, Microsoft SQL Server, Microsoft Analysis Services, MySQL, Oracle, as well as desktop data sources such as CSV and Excel files. This analysis phase includes many optimizations that allow large databases to be browsed interactively. </a:t>
            </a:r>
            <a:r>
              <a:rPr lang="en-US" dirty="0" err="1" smtClean="0"/>
              <a:t>VizQL</a:t>
            </a:r>
            <a:r>
              <a:rPr lang="en-US" dirty="0" smtClean="0"/>
              <a:t> enables a new generation of visual analysis tools that closely couple query, analysis and visualization.</a:t>
            </a:r>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22</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3415818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23</a:t>
            </a:fld>
            <a:endParaRPr lang="fr-FR"/>
          </a:p>
        </p:txBody>
      </p:sp>
    </p:spTree>
    <p:extLst>
      <p:ext uri="{BB962C8B-B14F-4D97-AF65-F5344CB8AC3E}">
        <p14:creationId xmlns:p14="http://schemas.microsoft.com/office/powerpoint/2010/main" val="113167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24</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96279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25</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3544698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26</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7058727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B951E99-3993-EC42-9E2E-7C584BC1BD56}"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96213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EDAF1F9-39BD-564C-A57A-FCBAE9EEBE01}" type="slidenum">
              <a:rPr kumimoji="0" lang="fr-FR"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28</a:t>
            </a:fld>
            <a:endParaRPr kumimoji="0" lang="fr-FR" sz="1200" b="0" i="0" u="none" strike="noStrike" kern="1200" cap="none" spc="0" normalizeH="0" baseline="0" noProof="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31521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29</a:t>
            </a:fld>
            <a:endParaRPr lang="fr-FR"/>
          </a:p>
        </p:txBody>
      </p:sp>
    </p:spTree>
    <p:extLst>
      <p:ext uri="{BB962C8B-B14F-4D97-AF65-F5344CB8AC3E}">
        <p14:creationId xmlns:p14="http://schemas.microsoft.com/office/powerpoint/2010/main" val="2581559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3</a:t>
            </a:fld>
            <a:endParaRPr lang="fr-FR"/>
          </a:p>
        </p:txBody>
      </p:sp>
    </p:spTree>
    <p:extLst>
      <p:ext uri="{BB962C8B-B14F-4D97-AF65-F5344CB8AC3E}">
        <p14:creationId xmlns:p14="http://schemas.microsoft.com/office/powerpoint/2010/main" val="72899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4</a:t>
            </a:fld>
            <a:endParaRPr lang="fr-FR"/>
          </a:p>
        </p:txBody>
      </p:sp>
    </p:spTree>
    <p:extLst>
      <p:ext uri="{BB962C8B-B14F-4D97-AF65-F5344CB8AC3E}">
        <p14:creationId xmlns:p14="http://schemas.microsoft.com/office/powerpoint/2010/main" val="2583233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5B951E99-3993-EC42-9E2E-7C584BC1BD56}"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charset="0"/>
              </a:rPr>
              <a:pPr marL="0" marR="0" lvl="0" indent="0" algn="r" defTabSz="930275"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endParaRPr>
          </a:p>
        </p:txBody>
      </p:sp>
    </p:spTree>
    <p:extLst>
      <p:ext uri="{BB962C8B-B14F-4D97-AF65-F5344CB8AC3E}">
        <p14:creationId xmlns:p14="http://schemas.microsoft.com/office/powerpoint/2010/main" val="1040893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1" indent="-2857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800" dirty="0" smtClean="0">
              <a:solidFill>
                <a:prstClr val="black"/>
              </a:solidFill>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6</a:t>
            </a:fld>
            <a:endParaRPr lang="fr-FR"/>
          </a:p>
        </p:txBody>
      </p:sp>
    </p:spTree>
    <p:extLst>
      <p:ext uri="{BB962C8B-B14F-4D97-AF65-F5344CB8AC3E}">
        <p14:creationId xmlns:p14="http://schemas.microsoft.com/office/powerpoint/2010/main" val="3491688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7</a:t>
            </a:fld>
            <a:endParaRPr lang="fr-FR"/>
          </a:p>
        </p:txBody>
      </p:sp>
    </p:spTree>
    <p:extLst>
      <p:ext uri="{BB962C8B-B14F-4D97-AF65-F5344CB8AC3E}">
        <p14:creationId xmlns:p14="http://schemas.microsoft.com/office/powerpoint/2010/main" val="291076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8</a:t>
            </a:fld>
            <a:endParaRPr lang="fr-FR"/>
          </a:p>
        </p:txBody>
      </p:sp>
    </p:spTree>
    <p:extLst>
      <p:ext uri="{BB962C8B-B14F-4D97-AF65-F5344CB8AC3E}">
        <p14:creationId xmlns:p14="http://schemas.microsoft.com/office/powerpoint/2010/main" val="334117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2800" b="1" dirty="0">
              <a:solidFill>
                <a:prstClr val="black"/>
              </a:solidFill>
            </a:endParaRPr>
          </a:p>
        </p:txBody>
      </p:sp>
      <p:sp>
        <p:nvSpPr>
          <p:cNvPr id="4" name="Espace réservé du numéro de diapositive 3"/>
          <p:cNvSpPr>
            <a:spLocks noGrp="1"/>
          </p:cNvSpPr>
          <p:nvPr>
            <p:ph type="sldNum" sz="quarter" idx="10"/>
          </p:nvPr>
        </p:nvSpPr>
        <p:spPr/>
        <p:txBody>
          <a:bodyPr/>
          <a:lstStyle/>
          <a:p>
            <a:pPr>
              <a:defRPr/>
            </a:pPr>
            <a:fld id="{FEDAF1F9-39BD-564C-A57A-FCBAE9EEBE01}" type="slidenum">
              <a:rPr lang="fr-FR" smtClean="0"/>
              <a:pPr>
                <a:defRPr/>
              </a:pPr>
              <a:t>9</a:t>
            </a:fld>
            <a:endParaRPr lang="fr-FR"/>
          </a:p>
        </p:txBody>
      </p:sp>
    </p:spTree>
    <p:extLst>
      <p:ext uri="{BB962C8B-B14F-4D97-AF65-F5344CB8AC3E}">
        <p14:creationId xmlns:p14="http://schemas.microsoft.com/office/powerpoint/2010/main" val="355554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amur::TITLE-MAIN">
    <p:spTree>
      <p:nvGrpSpPr>
        <p:cNvPr id="1" name=""/>
        <p:cNvGrpSpPr/>
        <p:nvPr/>
      </p:nvGrpSpPr>
      <p:grpSpPr>
        <a:xfrm>
          <a:off x="0" y="0"/>
          <a:ext cx="0" cy="0"/>
          <a:chOff x="0" y="0"/>
          <a:chExt cx="0" cy="0"/>
        </a:xfrm>
      </p:grpSpPr>
      <p:sp>
        <p:nvSpPr>
          <p:cNvPr id="7" name="Espace réservé du contenu 2"/>
          <p:cNvSpPr>
            <a:spLocks noGrp="1"/>
          </p:cNvSpPr>
          <p:nvPr>
            <p:ph idx="1"/>
          </p:nvPr>
        </p:nvSpPr>
        <p:spPr>
          <a:xfrm>
            <a:off x="414000" y="0"/>
            <a:ext cx="8280000" cy="4554000"/>
          </a:xfrm>
          <a:prstGeom prst="rect">
            <a:avLst/>
          </a:prstGeom>
          <a:noFill/>
        </p:spPr>
        <p:txBody>
          <a:bodyPr anchor="ctr" anchorCtr="0"/>
          <a:lstStyle>
            <a:lvl1pPr algn="ctr">
              <a:lnSpc>
                <a:spcPct val="80000"/>
              </a:lnSpc>
              <a:spcAft>
                <a:spcPts val="0"/>
              </a:spcAft>
              <a:buClr>
                <a:srgbClr val="FF6600"/>
              </a:buClr>
              <a:buNone/>
              <a:defRPr sz="3500" b="0" i="0">
                <a:solidFill>
                  <a:schemeClr val="bg1"/>
                </a:solidFill>
                <a:latin typeface="Verdana"/>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Click to edit Master text styles</a:t>
            </a:r>
          </a:p>
        </p:txBody>
      </p:sp>
    </p:spTree>
    <p:extLst>
      <p:ext uri="{BB962C8B-B14F-4D97-AF65-F5344CB8AC3E}">
        <p14:creationId xmlns:p14="http://schemas.microsoft.com/office/powerpoint/2010/main" val="382157609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UNamur::TEXT+IMAGE">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457200" y="31020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4283968"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3652"/>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cxnSp>
        <p:nvCxnSpPr>
          <p:cNvPr id="4" name="Connecteur droit 3"/>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73164580"/>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UNamur::TEXT-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09690"/>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7" name="Espace réservé du contenu 2"/>
          <p:cNvSpPr>
            <a:spLocks noGrp="1"/>
          </p:cNvSpPr>
          <p:nvPr>
            <p:ph idx="1"/>
          </p:nvPr>
        </p:nvSpPr>
        <p:spPr>
          <a:xfrm>
            <a:off x="457200" y="1388282"/>
            <a:ext cx="8229600" cy="5058078"/>
          </a:xfrm>
          <a:prstGeom prst="rect">
            <a:avLst/>
          </a:prstGeom>
        </p:spPr>
        <p:txBody>
          <a:bodyPr/>
          <a:lstStyle>
            <a:lvl1pPr marL="0" indent="0" algn="l">
              <a:buClr>
                <a:srgbClr val="305291"/>
              </a:buClr>
              <a:buFont typeface="Arial"/>
              <a:buNone/>
              <a:defRPr sz="2700">
                <a:solidFill>
                  <a:srgbClr val="474746"/>
                </a:solidFill>
                <a:latin typeface="+mj-lt"/>
              </a:defRPr>
            </a:lvl1pPr>
            <a:lvl2pPr marL="183600" indent="0" algn="l">
              <a:buClr>
                <a:srgbClr val="41A336"/>
              </a:buClr>
              <a:buFontTx/>
              <a:buNone/>
              <a:defRPr sz="2000" b="0" i="0">
                <a:solidFill>
                  <a:srgbClr val="2E3135"/>
                </a:solidFill>
                <a:latin typeface="Verdana"/>
                <a:cs typeface="Verdana"/>
              </a:defRPr>
            </a:lvl2pPr>
            <a:lvl3pPr marL="439200" indent="0" algn="l">
              <a:buClr>
                <a:srgbClr val="41A336"/>
              </a:buClr>
              <a:buFontTx/>
              <a:buNone/>
              <a:defRPr sz="2000" b="0" i="0">
                <a:solidFill>
                  <a:srgbClr val="2E3135"/>
                </a:solidFill>
                <a:latin typeface="Verdana"/>
                <a:cs typeface="Verdana"/>
              </a:defRPr>
            </a:lvl3pPr>
            <a:lvl4pPr marL="673200" indent="0" algn="l">
              <a:buClr>
                <a:srgbClr val="41A336"/>
              </a:buClr>
              <a:buFontTx/>
              <a:buNone/>
              <a:defRPr sz="1800" b="0" i="0">
                <a:solidFill>
                  <a:srgbClr val="2E3135"/>
                </a:solidFill>
                <a:latin typeface="Verdana"/>
                <a:cs typeface="Verdana"/>
              </a:defRPr>
            </a:lvl4pPr>
            <a:lvl5pPr marL="1530000" indent="-228600" algn="l">
              <a:buClr>
                <a:srgbClr val="41A336"/>
              </a:buClr>
              <a:buFont typeface="Arial"/>
              <a:buChar char="•"/>
              <a:defRPr sz="1000" b="0" i="0">
                <a:solidFill>
                  <a:srgbClr val="2E3135"/>
                </a:solidFill>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82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60143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UNamur::IMAGE-FULL">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457200" y="314217"/>
            <a:ext cx="8229600" cy="790787"/>
          </a:xfrm>
          <a:prstGeom prst="rect">
            <a:avLst/>
          </a:prstGeom>
        </p:spPr>
        <p:txBody>
          <a:bodyPr vert="horz"/>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Connecteur droit 9"/>
          <p:cNvCxnSpPr/>
          <p:nvPr userDrawn="1"/>
        </p:nvCxnSpPr>
        <p:spPr>
          <a:xfrm>
            <a:off x="457200" y="1196752"/>
            <a:ext cx="8229600" cy="0"/>
          </a:xfrm>
          <a:prstGeom prst="line">
            <a:avLst/>
          </a:prstGeom>
          <a:ln w="50800">
            <a:solidFill>
              <a:srgbClr val="92D05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128195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UNamur::TITLE-SECTION">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a:defRPr/>
            </a:pPr>
            <a:fld id="{326C6059-A255-C24B-AAEC-93A3405961B0}" type="slidenum">
              <a:rPr lang="en-US" smtClean="0"/>
              <a:pPr>
                <a:defRPr/>
              </a:pPr>
              <a:t>‹N°›</a:t>
            </a:fld>
            <a:endParaRPr lang="en-US" dirty="0"/>
          </a:p>
        </p:txBody>
      </p:sp>
      <p:sp>
        <p:nvSpPr>
          <p:cNvPr id="11" name="Espace réservé du contenu 2"/>
          <p:cNvSpPr txBox="1">
            <a:spLocks/>
          </p:cNvSpPr>
          <p:nvPr userDrawn="1"/>
        </p:nvSpPr>
        <p:spPr>
          <a:xfrm>
            <a:off x="457200" y="6559023"/>
            <a:ext cx="8229600" cy="233362"/>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chemeClr val="bg1"/>
                </a:solidFill>
                <a:latin typeface="Verdana"/>
                <a:cs typeface="Verdana"/>
              </a:rPr>
              <a:t>www.unamur.be</a:t>
            </a:r>
            <a:endParaRPr lang="fr-FR" sz="800" dirty="0">
              <a:solidFill>
                <a:schemeClr val="bg1"/>
              </a:solidFill>
              <a:latin typeface="Verdana"/>
              <a:cs typeface="Verdana"/>
            </a:endParaRPr>
          </a:p>
        </p:txBody>
      </p:sp>
      <p:sp>
        <p:nvSpPr>
          <p:cNvPr id="3" name="Title 2"/>
          <p:cNvSpPr>
            <a:spLocks noGrp="1"/>
          </p:cNvSpPr>
          <p:nvPr>
            <p:ph type="title"/>
          </p:nvPr>
        </p:nvSpPr>
        <p:spPr>
          <a:xfrm>
            <a:off x="755576" y="2389261"/>
            <a:ext cx="7632848" cy="2047200"/>
          </a:xfrm>
          <a:prstGeom prst="rect">
            <a:avLst/>
          </a:prstGeom>
          <a:ln w="63500" cmpd="tri">
            <a:solidFill>
              <a:srgbClr val="00B050"/>
            </a:solidFill>
          </a:ln>
        </p:spPr>
        <p:txBody>
          <a:bodyPr vert="horz" anchor="ctr" anchorCtr="1"/>
          <a:lstStyle>
            <a:lvl1pPr>
              <a:defRPr sz="4800" b="1">
                <a:solidFill>
                  <a:srgbClr val="00B050"/>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9963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UNamur::SECTIONNING">
    <p:bg>
      <p:bgPr>
        <a:solidFill>
          <a:schemeClr val="bg1"/>
        </a:solidFill>
        <a:effectLst/>
      </p:bgPr>
    </p:bg>
    <p:spTree>
      <p:nvGrpSpPr>
        <p:cNvPr id="1" name=""/>
        <p:cNvGrpSpPr/>
        <p:nvPr/>
      </p:nvGrpSpPr>
      <p:grpSpPr>
        <a:xfrm>
          <a:off x="0" y="0"/>
          <a:ext cx="0" cy="0"/>
          <a:chOff x="0" y="0"/>
          <a:chExt cx="0" cy="0"/>
        </a:xfrm>
      </p:grpSpPr>
      <p:pic>
        <p:nvPicPr>
          <p:cNvPr id="9"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59130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V="1">
            <a:off x="0" y="0"/>
            <a:ext cx="914400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u numéro de diapositive 5"/>
          <p:cNvSpPr>
            <a:spLocks noGrp="1"/>
          </p:cNvSpPr>
          <p:nvPr>
            <p:ph type="sldNum" sz="quarter" idx="10"/>
          </p:nvPr>
        </p:nvSpPr>
        <p:spPr>
          <a:xfrm>
            <a:off x="7727400" y="6591300"/>
            <a:ext cx="1416600" cy="266700"/>
          </a:xfrm>
          <a:prstGeom prst="rect">
            <a:avLst/>
          </a:prstGeom>
        </p:spPr>
        <p:txBody>
          <a:bodyPr anchor="ctr"/>
          <a:lstStyle>
            <a:lvl1pPr algn="r" fontAlgn="auto">
              <a:spcBef>
                <a:spcPts val="0"/>
              </a:spcBef>
              <a:spcAft>
                <a:spcPts val="0"/>
              </a:spcAft>
              <a:defRPr sz="1100" dirty="0">
                <a:solidFill>
                  <a:schemeClr val="bg1"/>
                </a:solidFill>
                <a:latin typeface="+mj-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‹N°›</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Processus 6"/>
          <p:cNvSpPr/>
          <p:nvPr userDrawn="1"/>
        </p:nvSpPr>
        <p:spPr>
          <a:xfrm>
            <a:off x="0" y="1628801"/>
            <a:ext cx="9151718" cy="3600400"/>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2000" b="0" i="0" u="none" strike="noStrike" kern="1200" cap="none" spc="0" normalizeH="0" baseline="0" noProof="0" dirty="0">
                <a:ln>
                  <a:noFill/>
                </a:ln>
                <a:solidFill>
                  <a:prstClr val="white"/>
                </a:solidFill>
                <a:effectLst/>
                <a:uLnTx/>
                <a:uFillTx/>
                <a:latin typeface="Verdana"/>
                <a:ea typeface="+mn-ea"/>
                <a:cs typeface="Verdana"/>
              </a:rPr>
              <a:t>               </a:t>
            </a:r>
          </a:p>
        </p:txBody>
      </p:sp>
      <p:sp>
        <p:nvSpPr>
          <p:cNvPr id="11" name="Espace réservé du contenu 2"/>
          <p:cNvSpPr>
            <a:spLocks noGrp="1"/>
          </p:cNvSpPr>
          <p:nvPr>
            <p:ph idx="1"/>
          </p:nvPr>
        </p:nvSpPr>
        <p:spPr>
          <a:xfrm>
            <a:off x="1259632" y="2708920"/>
            <a:ext cx="6768752" cy="1313640"/>
          </a:xfrm>
          <a:prstGeom prst="rect">
            <a:avLst/>
          </a:prstGeom>
          <a:noFill/>
          <a:ln w="63500" cmpd="dbl">
            <a:solidFill>
              <a:schemeClr val="bg1"/>
            </a:solidFill>
          </a:ln>
        </p:spPr>
        <p:txBody>
          <a:bodyPr anchor="ctr" anchorCtr="0"/>
          <a:lstStyle>
            <a:lvl1pPr algn="ctr">
              <a:lnSpc>
                <a:spcPct val="80000"/>
              </a:lnSpc>
              <a:spcAft>
                <a:spcPts val="0"/>
              </a:spcAft>
              <a:buClr>
                <a:srgbClr val="FF6600"/>
              </a:buClr>
              <a:buNone/>
              <a:defRPr sz="3000" b="0" i="0" cap="small" baseline="0">
                <a:solidFill>
                  <a:schemeClr val="bg1"/>
                </a:solidFill>
                <a:latin typeface="Segoe UI Symbol" panose="020B0502040204020203" pitchFamily="34" charset="0"/>
                <a:cs typeface="Verdana"/>
              </a:defRPr>
            </a:lvl1pPr>
            <a:lvl2pPr marL="457200" indent="0" algn="ctr">
              <a:buClr>
                <a:srgbClr val="FF6600"/>
              </a:buClr>
              <a:buFontTx/>
              <a:buNone/>
              <a:defRPr sz="2500" b="0" i="0">
                <a:solidFill>
                  <a:schemeClr val="bg1"/>
                </a:solidFill>
                <a:latin typeface="Verdana"/>
                <a:cs typeface="Verdana"/>
              </a:defRPr>
            </a:lvl2pPr>
            <a:lvl3pPr>
              <a:buClr>
                <a:srgbClr val="FF6600"/>
              </a:buClr>
              <a:defRPr b="0" i="0">
                <a:latin typeface="Frutiger LT Std 45 Light"/>
                <a:cs typeface="Frutiger LT Std 45 Light"/>
              </a:defRPr>
            </a:lvl3pPr>
            <a:lvl4pPr>
              <a:buClr>
                <a:srgbClr val="FF6600"/>
              </a:buClr>
              <a:defRPr b="0" i="0">
                <a:latin typeface="Frutiger LT Std 45 Light"/>
                <a:cs typeface="Frutiger LT Std 45 Light"/>
              </a:defRPr>
            </a:lvl4pPr>
            <a:lvl5pPr>
              <a:buClr>
                <a:srgbClr val="FF6600"/>
              </a:buClr>
              <a:defRPr b="0" i="0">
                <a:latin typeface="Frutiger LT Std 45 Light"/>
                <a:cs typeface="Frutiger LT Std 45 Light"/>
              </a:defRPr>
            </a:lvl5pPr>
          </a:lstStyle>
          <a:p>
            <a:pPr lvl="0"/>
            <a:r>
              <a:rPr lang="fr-FR" smtClean="0"/>
              <a:t>Modifier les styles du texte du masque</a:t>
            </a:r>
          </a:p>
        </p:txBody>
      </p:sp>
    </p:spTree>
    <p:extLst>
      <p:ext uri="{BB962C8B-B14F-4D97-AF65-F5344CB8AC3E}">
        <p14:creationId xmlns:p14="http://schemas.microsoft.com/office/powerpoint/2010/main" val="7974701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Processus 6"/>
          <p:cNvSpPr/>
          <p:nvPr/>
        </p:nvSpPr>
        <p:spPr>
          <a:xfrm>
            <a:off x="-7718" y="-1"/>
            <a:ext cx="9151718" cy="5691187"/>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pic>
        <p:nvPicPr>
          <p:cNvPr id="2051" name="Image 4" descr="PICTOS_blanc.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8" y="239712"/>
            <a:ext cx="9116222"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2" name="Grouper 12"/>
          <p:cNvGrpSpPr>
            <a:grpSpLocks/>
          </p:cNvGrpSpPr>
          <p:nvPr/>
        </p:nvGrpSpPr>
        <p:grpSpPr bwMode="auto">
          <a:xfrm>
            <a:off x="6946900" y="5546724"/>
            <a:ext cx="1384300" cy="814388"/>
            <a:chOff x="6948948" y="5525435"/>
            <a:chExt cx="1384302" cy="813222"/>
          </a:xfrm>
        </p:grpSpPr>
        <p:sp>
          <p:nvSpPr>
            <p:cNvPr id="9" name="Processus 8"/>
            <p:cNvSpPr/>
            <p:nvPr userDrawn="1"/>
          </p:nvSpPr>
          <p:spPr>
            <a:xfrm>
              <a:off x="7298199" y="5525435"/>
              <a:ext cx="682626" cy="507273"/>
            </a:xfrm>
            <a:prstGeom prst="flowChartProcess">
              <a:avLst/>
            </a:prstGeom>
            <a:solidFill>
              <a:srgbClr val="55AB26"/>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r>
                <a:rPr lang="fr-FR" dirty="0">
                  <a:latin typeface="Verdana"/>
                  <a:cs typeface="Verdana"/>
                </a:rPr>
                <a:t>     </a:t>
              </a:r>
            </a:p>
          </p:txBody>
        </p:sp>
        <p:sp>
          <p:nvSpPr>
            <p:cNvPr id="10" name="Connecteur 10"/>
            <p:cNvSpPr/>
            <p:nvPr userDrawn="1"/>
          </p:nvSpPr>
          <p:spPr>
            <a:xfrm>
              <a:off x="6948948" y="5669691"/>
              <a:ext cx="1384302" cy="668966"/>
            </a:xfrm>
            <a:custGeom>
              <a:avLst/>
              <a:gdLst/>
              <a:ahLst/>
              <a:cxnLst/>
              <a:rect l="l" t="t" r="r" b="b"/>
              <a:pathLst>
                <a:path w="1384302" h="668657">
                  <a:moveTo>
                    <a:pt x="350838" y="0"/>
                  </a:moveTo>
                  <a:cubicBezTo>
                    <a:pt x="496159" y="0"/>
                    <a:pt x="620845" y="84197"/>
                    <a:pt x="674105" y="204193"/>
                  </a:cubicBezTo>
                  <a:lnTo>
                    <a:pt x="692151" y="259591"/>
                  </a:lnTo>
                  <a:lnTo>
                    <a:pt x="710197" y="204194"/>
                  </a:lnTo>
                  <a:cubicBezTo>
                    <a:pt x="763457" y="84198"/>
                    <a:pt x="888143" y="1"/>
                    <a:pt x="1033464" y="1"/>
                  </a:cubicBezTo>
                  <a:cubicBezTo>
                    <a:pt x="1227226" y="1"/>
                    <a:pt x="1384302" y="149685"/>
                    <a:pt x="1384302" y="334329"/>
                  </a:cubicBezTo>
                  <a:cubicBezTo>
                    <a:pt x="1384302" y="518973"/>
                    <a:pt x="1227226" y="668657"/>
                    <a:pt x="1033464" y="668657"/>
                  </a:cubicBezTo>
                  <a:cubicBezTo>
                    <a:pt x="888143" y="668657"/>
                    <a:pt x="763457" y="584460"/>
                    <a:pt x="710197" y="464465"/>
                  </a:cubicBezTo>
                  <a:lnTo>
                    <a:pt x="692151" y="409067"/>
                  </a:lnTo>
                  <a:lnTo>
                    <a:pt x="674105" y="464464"/>
                  </a:lnTo>
                  <a:cubicBezTo>
                    <a:pt x="620845" y="584459"/>
                    <a:pt x="496159" y="668656"/>
                    <a:pt x="350838" y="668656"/>
                  </a:cubicBezTo>
                  <a:cubicBezTo>
                    <a:pt x="157076" y="668656"/>
                    <a:pt x="0" y="518972"/>
                    <a:pt x="0" y="334328"/>
                  </a:cubicBezTo>
                  <a:cubicBezTo>
                    <a:pt x="0" y="149684"/>
                    <a:pt x="157076" y="0"/>
                    <a:pt x="350838"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fr-FR" dirty="0">
                <a:latin typeface="Verdana"/>
                <a:cs typeface="Verdana"/>
              </a:endParaRPr>
            </a:p>
          </p:txBody>
        </p:sp>
      </p:grpSp>
      <p:pic>
        <p:nvPicPr>
          <p:cNvPr id="2053" name="Image 11" descr="UNamur.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162006" y="5832475"/>
            <a:ext cx="95408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Espace réservé du contenu 2"/>
          <p:cNvSpPr txBox="1">
            <a:spLocks/>
          </p:cNvSpPr>
          <p:nvPr/>
        </p:nvSpPr>
        <p:spPr>
          <a:xfrm>
            <a:off x="71695" y="6597352"/>
            <a:ext cx="899905" cy="161354"/>
          </a:xfrm>
          <a:prstGeom prst="rect">
            <a:avLst/>
          </a:prstGeom>
          <a:noFill/>
        </p:spPr>
        <p:txBody>
          <a:bodyPr lIns="0" tIns="0" rIns="0" bIns="0" anchor="b"/>
          <a:lstStyle>
            <a:lvl1pPr marL="342900" indent="-342900" algn="r" defTabSz="457200" rtl="0" eaLnBrk="1" latinLnBrk="0" hangingPunct="1">
              <a:spcBef>
                <a:spcPct val="20000"/>
              </a:spcBef>
              <a:spcAft>
                <a:spcPts val="0"/>
              </a:spcAft>
              <a:buClr>
                <a:srgbClr val="FF6600"/>
              </a:buClr>
              <a:buFont typeface="Arial"/>
              <a:buNone/>
              <a:defRPr sz="2500" b="0" i="0" kern="1200">
                <a:solidFill>
                  <a:srgbClr val="211D61"/>
                </a:solidFill>
                <a:latin typeface="+mj-lt"/>
                <a:ea typeface="+mn-ea"/>
                <a:cs typeface="Frutiger LT Std 55 Roman"/>
              </a:defRPr>
            </a:lvl1pPr>
            <a:lvl2pPr marL="742950" indent="-285750" algn="l" defTabSz="457200" rtl="0" eaLnBrk="1" latinLnBrk="0" hangingPunct="1">
              <a:spcBef>
                <a:spcPct val="20000"/>
              </a:spcBef>
              <a:buClr>
                <a:srgbClr val="FF6600"/>
              </a:buClr>
              <a:buFont typeface="Arial"/>
              <a:buChar char="–"/>
              <a:defRPr sz="2800" b="0" i="0" kern="1200">
                <a:solidFill>
                  <a:schemeClr val="tx1"/>
                </a:solidFill>
                <a:latin typeface="Frutiger LT Std 45 Light"/>
                <a:ea typeface="+mn-ea"/>
                <a:cs typeface="Frutiger LT Std 45 Light"/>
              </a:defRPr>
            </a:lvl2pPr>
            <a:lvl3pPr marL="1143000" indent="-228600" algn="l" defTabSz="457200" rtl="0" eaLnBrk="1" latinLnBrk="0" hangingPunct="1">
              <a:spcBef>
                <a:spcPct val="20000"/>
              </a:spcBef>
              <a:buClr>
                <a:srgbClr val="FF6600"/>
              </a:buClr>
              <a:buFont typeface="Arial"/>
              <a:buChar char="•"/>
              <a:defRPr sz="2400" b="0" i="0" kern="1200">
                <a:solidFill>
                  <a:schemeClr val="tx1"/>
                </a:solidFill>
                <a:latin typeface="Frutiger LT Std 45 Light"/>
                <a:ea typeface="+mn-ea"/>
                <a:cs typeface="Frutiger LT Std 45 Light"/>
              </a:defRPr>
            </a:lvl3pPr>
            <a:lvl4pPr marL="16002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4pPr>
            <a:lvl5pPr marL="2057400" indent="-228600" algn="l" defTabSz="457200" rtl="0" eaLnBrk="1" latinLnBrk="0" hangingPunct="1">
              <a:spcBef>
                <a:spcPct val="20000"/>
              </a:spcBef>
              <a:buClr>
                <a:srgbClr val="FF6600"/>
              </a:buClr>
              <a:buFont typeface="Arial"/>
              <a:buChar char="»"/>
              <a:defRPr sz="2000" b="0" i="0" kern="1200">
                <a:solidFill>
                  <a:schemeClr val="tx1"/>
                </a:solidFill>
                <a:latin typeface="Frutiger LT Std 45 Light"/>
                <a:ea typeface="+mn-ea"/>
                <a:cs typeface="Frutiger LT Std 45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l" fontAlgn="auto">
              <a:defRPr/>
            </a:pPr>
            <a:r>
              <a:rPr lang="nl-BE" sz="800" dirty="0" smtClean="0">
                <a:solidFill>
                  <a:srgbClr val="2E3135"/>
                </a:solidFill>
                <a:latin typeface="Verdana"/>
                <a:cs typeface="Verdana"/>
              </a:rPr>
              <a:t>www.unamur.be</a:t>
            </a:r>
            <a:endParaRPr lang="fr-FR" sz="800" dirty="0">
              <a:solidFill>
                <a:srgbClr val="2E3135"/>
              </a:solidFill>
              <a:latin typeface="Verdana"/>
              <a:cs typeface="Verdana"/>
            </a:endParaRPr>
          </a:p>
        </p:txBody>
      </p:sp>
    </p:spTree>
    <p:extLst>
      <p:ext uri="{BB962C8B-B14F-4D97-AF65-F5344CB8AC3E}">
        <p14:creationId xmlns:p14="http://schemas.microsoft.com/office/powerpoint/2010/main" val="1518352122"/>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4" r:id="rId3"/>
    <p:sldLayoutId id="2147483727" r:id="rId4"/>
    <p:sldLayoutId id="2147483728" r:id="rId5"/>
    <p:sldLayoutId id="2147483753" r:id="rId6"/>
  </p:sldLayoutIdLst>
  <p:timing>
    <p:tnLst>
      <p:par>
        <p:cTn id="1" dur="indefinite" restart="never" nodeType="tmRoot"/>
      </p:par>
    </p:tnLst>
  </p:timing>
  <p:hf hdr="0" ftr="0" dt="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mj-cs"/>
        </a:defRPr>
      </a:lvl1pPr>
      <a:lvl2pPr algn="ctr" defTabSz="457200" rtl="0" eaLnBrk="1" fontAlgn="base" hangingPunct="1">
        <a:spcBef>
          <a:spcPct val="0"/>
        </a:spcBef>
        <a:spcAft>
          <a:spcPct val="0"/>
        </a:spcAft>
        <a:defRPr sz="4400">
          <a:solidFill>
            <a:schemeClr val="tx1"/>
          </a:solidFill>
          <a:latin typeface="Calibri" charset="0"/>
          <a:ea typeface="ＭＳ Ｐゴシック" charset="0"/>
        </a:defRPr>
      </a:lvl2pPr>
      <a:lvl3pPr algn="ctr" defTabSz="457200" rtl="0" eaLnBrk="1" fontAlgn="base" hangingPunct="1">
        <a:spcBef>
          <a:spcPct val="0"/>
        </a:spcBef>
        <a:spcAft>
          <a:spcPct val="0"/>
        </a:spcAft>
        <a:defRPr sz="4400">
          <a:solidFill>
            <a:schemeClr val="tx1"/>
          </a:solidFill>
          <a:latin typeface="Calibri" charset="0"/>
          <a:ea typeface="ＭＳ Ｐゴシック" charset="0"/>
        </a:defRPr>
      </a:lvl3pPr>
      <a:lvl4pPr algn="ctr" defTabSz="457200" rtl="0" eaLnBrk="1" fontAlgn="base" hangingPunct="1">
        <a:spcBef>
          <a:spcPct val="0"/>
        </a:spcBef>
        <a:spcAft>
          <a:spcPct val="0"/>
        </a:spcAft>
        <a:defRPr sz="4400">
          <a:solidFill>
            <a:schemeClr val="tx1"/>
          </a:solidFill>
          <a:latin typeface="Calibri" charset="0"/>
          <a:ea typeface="ＭＳ Ｐゴシック" charset="0"/>
        </a:defRPr>
      </a:lvl4pPr>
      <a:lvl5pPr algn="ctr" defTabSz="457200" rtl="0" eaLnBrk="1" fontAlgn="base" hangingPunct="1">
        <a:spcBef>
          <a:spcPct val="0"/>
        </a:spcBef>
        <a:spcAft>
          <a:spcPct val="0"/>
        </a:spcAft>
        <a:defRPr sz="4400">
          <a:solidFill>
            <a:schemeClr val="tx1"/>
          </a:solidFill>
          <a:latin typeface="Calibri" charset="0"/>
          <a:ea typeface="ＭＳ Ｐゴシック" charset="0"/>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0"/>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0"/>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0"/>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ＭＳ Ｐゴシック" charset="0"/>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image" Target="../media/image34.tiff"/><Relationship Id="rId7"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5.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47.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5.png"/><Relationship Id="rId5" Type="http://schemas.openxmlformats.org/officeDocument/2006/relationships/image" Target="../media/image41.png"/><Relationship Id="rId15" Type="http://schemas.openxmlformats.org/officeDocument/2006/relationships/image" Target="../media/image49.png"/><Relationship Id="rId10" Type="http://schemas.openxmlformats.org/officeDocument/2006/relationships/image" Target="../media/image31.png"/><Relationship Id="rId4" Type="http://schemas.openxmlformats.org/officeDocument/2006/relationships/image" Target="../media/image40.png"/><Relationship Id="rId9" Type="http://schemas.openxmlformats.org/officeDocument/2006/relationships/image" Target="../media/image44.png"/><Relationship Id="rId1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idx="1"/>
          </p:nvPr>
        </p:nvSpPr>
        <p:spPr>
          <a:xfrm>
            <a:off x="414000" y="0"/>
            <a:ext cx="8280000" cy="5157192"/>
          </a:xfrm>
        </p:spPr>
        <p:txBody>
          <a:bodyPr/>
          <a:lstStyle/>
          <a:p>
            <a:endParaRPr lang="en-US" sz="3200" b="1" dirty="0" smtClean="0">
              <a:latin typeface="Arial" charset="0"/>
            </a:endParaRPr>
          </a:p>
          <a:p>
            <a:endParaRPr lang="en-US" sz="3200" b="1" dirty="0">
              <a:latin typeface="Arial" charset="0"/>
            </a:endParaRPr>
          </a:p>
          <a:p>
            <a:endParaRPr lang="en-US" sz="3200" b="1" dirty="0" smtClean="0">
              <a:latin typeface="Arial" charset="0"/>
            </a:endParaRPr>
          </a:p>
          <a:p>
            <a:endParaRPr lang="en-US" sz="3200" b="1" dirty="0">
              <a:latin typeface="Arial" charset="0"/>
            </a:endParaRPr>
          </a:p>
          <a:p>
            <a:endParaRPr lang="en-US" sz="3200" b="1" dirty="0" smtClean="0">
              <a:latin typeface="Arial" charset="0"/>
            </a:endParaRPr>
          </a:p>
          <a:p>
            <a:r>
              <a:rPr lang="en-US" sz="3200" b="1" dirty="0" smtClean="0">
                <a:latin typeface="Arial" charset="0"/>
              </a:rPr>
              <a:t>Towards </a:t>
            </a:r>
            <a:r>
              <a:rPr lang="en-US" sz="3200" b="1" dirty="0">
                <a:latin typeface="Arial" charset="0"/>
              </a:rPr>
              <a:t>The Systematic Design of Model Animation:</a:t>
            </a:r>
          </a:p>
          <a:p>
            <a:r>
              <a:rPr lang="en-US" sz="3200" b="1" dirty="0">
                <a:latin typeface="Arial" charset="0"/>
              </a:rPr>
              <a:t>Key Ingredients and General Guidelines</a:t>
            </a:r>
            <a:endParaRPr lang="en-GB" sz="1400" noProof="0" dirty="0" smtClean="0">
              <a:latin typeface="Arial" charset="0"/>
            </a:endParaRPr>
          </a:p>
          <a:p>
            <a:pPr algn="ctr" eaLnBrk="1" hangingPunct="1">
              <a:buFont typeface="Wingdings" charset="0"/>
              <a:buNone/>
            </a:pPr>
            <a:endParaRPr lang="en-GB" sz="3200" noProof="0" dirty="0" smtClean="0">
              <a:latin typeface="Arial" charset="0"/>
            </a:endParaRPr>
          </a:p>
          <a:p>
            <a:pPr algn="ctr" eaLnBrk="1" hangingPunct="1">
              <a:buFont typeface="Wingdings" charset="0"/>
              <a:buNone/>
            </a:pPr>
            <a:endParaRPr lang="en-GB" sz="3200" noProof="0" dirty="0" smtClean="0">
              <a:latin typeface="Arial" charset="0"/>
            </a:endParaRPr>
          </a:p>
          <a:p>
            <a:r>
              <a:rPr lang="en-GB" sz="2800" b="1" noProof="0" dirty="0" smtClean="0">
                <a:latin typeface="Arial" charset="0"/>
              </a:rPr>
              <a:t>Moussa </a:t>
            </a:r>
            <a:r>
              <a:rPr lang="en-GB" sz="2800" b="1" cap="small" noProof="0" dirty="0" smtClean="0">
                <a:latin typeface="Arial" charset="0"/>
              </a:rPr>
              <a:t>Amrani</a:t>
            </a:r>
            <a:r>
              <a:rPr lang="en-GB" sz="2800" noProof="0" dirty="0" smtClean="0">
                <a:latin typeface="Arial" charset="0"/>
              </a:rPr>
              <a:t>, </a:t>
            </a:r>
            <a:r>
              <a:rPr lang="en-GB" sz="2800" cap="small" dirty="0" smtClean="0">
                <a:latin typeface="Arial" charset="0"/>
              </a:rPr>
              <a:t>Abdelkader Ouared,</a:t>
            </a:r>
            <a:r>
              <a:rPr lang="en-GB" sz="2800" noProof="0" dirty="0" smtClean="0">
                <a:latin typeface="Arial" charset="0"/>
              </a:rPr>
              <a:t> </a:t>
            </a:r>
          </a:p>
          <a:p>
            <a:r>
              <a:rPr lang="en-GB" sz="2800" noProof="0" dirty="0" smtClean="0">
                <a:latin typeface="Arial" charset="0"/>
              </a:rPr>
              <a:t>Pierre-Yves </a:t>
            </a:r>
            <a:r>
              <a:rPr lang="en-GB" sz="2800" cap="small" noProof="0" dirty="0" err="1" smtClean="0">
                <a:latin typeface="Arial" charset="0"/>
              </a:rPr>
              <a:t>Schobbens</a:t>
            </a:r>
            <a:endParaRPr lang="en-GB" sz="2800" cap="small" noProof="0" dirty="0">
              <a:latin typeface="Arial" charset="0"/>
            </a:endParaRPr>
          </a:p>
        </p:txBody>
      </p:sp>
      <p:sp>
        <p:nvSpPr>
          <p:cNvPr id="2" name="ZoneTexte 1"/>
          <p:cNvSpPr txBox="1"/>
          <p:nvPr/>
        </p:nvSpPr>
        <p:spPr>
          <a:xfrm>
            <a:off x="1043608" y="6453336"/>
            <a:ext cx="5544616" cy="400110"/>
          </a:xfrm>
          <a:prstGeom prst="rect">
            <a:avLst/>
          </a:prstGeom>
          <a:noFill/>
        </p:spPr>
        <p:txBody>
          <a:bodyPr wrap="square" rtlCol="0">
            <a:spAutoFit/>
          </a:bodyPr>
          <a:lstStyle/>
          <a:p>
            <a:pPr lvl="0" algn="ctr">
              <a:defRPr/>
            </a:pPr>
            <a:r>
              <a:rPr lang="fr-FR" dirty="0">
                <a:solidFill>
                  <a:prstClr val="black"/>
                </a:solidFill>
              </a:rPr>
              <a:t>Saturday </a:t>
            </a:r>
            <a:r>
              <a:rPr kumimoji="0" lang="fr-FR" sz="2000" b="0" i="0" u="none" strike="noStrike" kern="1200" cap="none" spc="0" normalizeH="0" baseline="0" noProof="0" dirty="0" smtClean="0">
                <a:ln>
                  <a:noFill/>
                </a:ln>
                <a:solidFill>
                  <a:prstClr val="black"/>
                </a:solidFill>
                <a:effectLst/>
                <a:uLnTx/>
                <a:uFillTx/>
                <a:latin typeface="Arial" charset="0"/>
                <a:ea typeface="ＭＳ Ｐゴシック" charset="0"/>
              </a:rPr>
              <a:t>30 July</a:t>
            </a:r>
            <a:endParaRPr kumimoji="0" lang="fr-FR" sz="2000" b="0" i="0" u="none" strike="noStrike" kern="1200" cap="none" spc="0" normalizeH="0" baseline="0" noProof="0" dirty="0">
              <a:ln>
                <a:noFill/>
              </a:ln>
              <a:solidFill>
                <a:prstClr val="black"/>
              </a:solidFill>
              <a:effectLst/>
              <a:uLnTx/>
              <a:uFillTx/>
              <a:latin typeface="Arial" charset="0"/>
              <a:ea typeface="ＭＳ Ｐゴシック"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5702806"/>
            <a:ext cx="1978156" cy="1155194"/>
          </a:xfrm>
          <a:prstGeom prst="rect">
            <a:avLst/>
          </a:prstGeom>
        </p:spPr>
      </p:pic>
    </p:spTree>
    <p:extLst>
      <p:ext uri="{BB962C8B-B14F-4D97-AF65-F5344CB8AC3E}">
        <p14:creationId xmlns:p14="http://schemas.microsoft.com/office/powerpoint/2010/main" val="1549101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noProof="0" dirty="0" smtClean="0">
                <a:latin typeface="Arial" panose="020B0604020202020204" pitchFamily="34" charset="0"/>
                <a:cs typeface="Arial" panose="020B0604020202020204" pitchFamily="34" charset="0"/>
              </a:rPr>
              <a:t>Agenda</a:t>
            </a:r>
            <a:endParaRPr lang="en-GB" b="1" noProof="0" dirty="0">
              <a:latin typeface="Arial" panose="020B0604020202020204" pitchFamily="34" charset="0"/>
              <a:cs typeface="Arial" panose="020B0604020202020204" pitchFamily="34" charset="0"/>
            </a:endParaRPr>
          </a:p>
        </p:txBody>
      </p:sp>
      <p:sp>
        <p:nvSpPr>
          <p:cNvPr id="12" name="Content Placeholder 3"/>
          <p:cNvSpPr>
            <a:spLocks noGrp="1"/>
          </p:cNvSpPr>
          <p:nvPr>
            <p:ph idx="1"/>
          </p:nvPr>
        </p:nvSpPr>
        <p:spPr>
          <a:xfrm>
            <a:off x="323528" y="1484784"/>
            <a:ext cx="8765464" cy="4392488"/>
          </a:xfrm>
        </p:spPr>
        <p:txBody>
          <a:bodyPr/>
          <a:lstStyle/>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Context &amp; Motivation</a:t>
            </a:r>
          </a:p>
          <a:p>
            <a:pPr marL="514350" indent="-514350">
              <a:lnSpc>
                <a:spcPct val="150000"/>
              </a:lnSpc>
              <a:buClr>
                <a:srgbClr val="36A63A"/>
              </a:buClr>
              <a:buFont typeface="+mj-lt"/>
              <a:buAutoNum type="arabicPeriod"/>
            </a:pPr>
            <a:r>
              <a:rPr lang="en-GB" sz="2800" b="1" dirty="0">
                <a:solidFill>
                  <a:srgbClr val="00B050"/>
                </a:solidFill>
                <a:latin typeface="Arial" panose="020B0604020202020204" pitchFamily="34" charset="0"/>
                <a:cs typeface="Arial" panose="020B0604020202020204" pitchFamily="34" charset="0"/>
              </a:rPr>
              <a:t>Work Positioning</a:t>
            </a:r>
          </a:p>
          <a:p>
            <a:pPr marL="514350" indent="-514350">
              <a:lnSpc>
                <a:spcPct val="150000"/>
              </a:lnSpc>
              <a:buClr>
                <a:srgbClr val="36A63A"/>
              </a:buClr>
              <a:buFont typeface="+mj-lt"/>
              <a:buAutoNum type="arabicPeriod"/>
            </a:pPr>
            <a:r>
              <a:rPr lang="fr-FR" sz="2800" b="1" dirty="0">
                <a:solidFill>
                  <a:srgbClr val="FF0000"/>
                </a:solidFill>
                <a:latin typeface="Arial" panose="020B0604020202020204" pitchFamily="34" charset="0"/>
                <a:cs typeface="Arial" panose="020B0604020202020204" pitchFamily="34" charset="0"/>
              </a:rPr>
              <a:t>Key Ingredients </a:t>
            </a:r>
            <a:r>
              <a:rPr lang="en-US" sz="2800" b="1" dirty="0">
                <a:solidFill>
                  <a:srgbClr val="FF0000"/>
                </a:solidFill>
                <a:latin typeface="Arial" panose="020B0604020202020204" pitchFamily="34" charset="0"/>
                <a:cs typeface="Arial" panose="020B0604020202020204" pitchFamily="34" charset="0"/>
              </a:rPr>
              <a:t>Support to Build Animators</a:t>
            </a:r>
            <a:endParaRPr lang="en-GB" sz="2800" b="1" dirty="0">
              <a:solidFill>
                <a:srgbClr val="FF000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Our Proposal</a:t>
            </a: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Conclusion</a:t>
            </a:r>
            <a:r>
              <a:rPr lang="en-US" sz="3200" b="1" dirty="0">
                <a:solidFill>
                  <a:srgbClr val="00B050"/>
                </a:solidFill>
              </a:rPr>
              <a:t/>
            </a:r>
            <a:br>
              <a:rPr lang="en-US" sz="3200" b="1" dirty="0">
                <a:solidFill>
                  <a:srgbClr val="00B050"/>
                </a:solidFill>
              </a:rPr>
            </a:br>
            <a:r>
              <a:rPr lang="en-US" sz="3200" b="1" dirty="0">
                <a:solidFill>
                  <a:srgbClr val="00B050"/>
                </a:solidFill>
              </a:rPr>
              <a:t> </a:t>
            </a:r>
            <a:endParaRPr lang="en-US" sz="3200" b="1" dirty="0" smtClean="0">
              <a:solidFill>
                <a:srgbClr val="00B050"/>
              </a:solidFill>
            </a:endParaRPr>
          </a:p>
          <a:p>
            <a:pPr marL="514350" indent="-514350">
              <a:lnSpc>
                <a:spcPct val="150000"/>
              </a:lnSpc>
              <a:buClr>
                <a:srgbClr val="36A63A"/>
              </a:buClr>
              <a:buFont typeface="+mj-lt"/>
              <a:buAutoNum type="arabicPeriod"/>
            </a:pPr>
            <a:endParaRPr lang="en-US" sz="3200" b="1" dirty="0">
              <a:solidFill>
                <a:srgbClr val="00B050"/>
              </a:solidFill>
            </a:endParaRPr>
          </a:p>
        </p:txBody>
      </p:sp>
      <p:sp>
        <p:nvSpPr>
          <p:cNvPr id="4"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10</a:t>
            </a:r>
            <a:endParaRPr lang="en-US" dirty="0"/>
          </a:p>
        </p:txBody>
      </p:sp>
    </p:spTree>
    <p:extLst>
      <p:ext uri="{BB962C8B-B14F-4D97-AF65-F5344CB8AC3E}">
        <p14:creationId xmlns:p14="http://schemas.microsoft.com/office/powerpoint/2010/main" val="28038589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GB" b="1" dirty="0">
                <a:latin typeface="Arial" panose="020B0604020202020204" pitchFamily="34" charset="0"/>
                <a:cs typeface="Arial" panose="020B0604020202020204" pitchFamily="34" charset="0"/>
              </a:rPr>
              <a:t>DSL EXAMPLES</a:t>
            </a:r>
          </a:p>
        </p:txBody>
      </p:sp>
      <p:sp>
        <p:nvSpPr>
          <p:cNvPr id="4"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11</a:t>
            </a:r>
            <a:endParaRPr lang="en-US" dirty="0"/>
          </a:p>
        </p:txBody>
      </p:sp>
    </p:spTree>
    <p:extLst>
      <p:ext uri="{BB962C8B-B14F-4D97-AF65-F5344CB8AC3E}">
        <p14:creationId xmlns:p14="http://schemas.microsoft.com/office/powerpoint/2010/main" val="41749511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 DSL </a:t>
            </a:r>
            <a:r>
              <a:rPr lang="en-US" dirty="0"/>
              <a:t>for the </a:t>
            </a:r>
            <a:r>
              <a:rPr lang="en-US" dirty="0" err="1"/>
              <a:t>PacMan</a:t>
            </a:r>
            <a:r>
              <a:rPr lang="en-US" dirty="0"/>
              <a:t> game</a:t>
            </a:r>
            <a:endParaRPr lang="en-GB"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12</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Espace réservé du contenu 2"/>
          <p:cNvSpPr>
            <a:spLocks noGrp="1"/>
          </p:cNvSpPr>
          <p:nvPr>
            <p:ph idx="1"/>
          </p:nvPr>
        </p:nvSpPr>
        <p:spPr>
          <a:xfrm>
            <a:off x="457200" y="1388282"/>
            <a:ext cx="4690864" cy="4993046"/>
          </a:xfrm>
        </p:spPr>
        <p:txBody>
          <a:bodyPr/>
          <a:lstStyle/>
          <a:p>
            <a:pPr marL="457200" indent="-457200">
              <a:lnSpc>
                <a:spcPct val="250000"/>
              </a:lnSpc>
              <a:buClr>
                <a:srgbClr val="00B050"/>
              </a:buClr>
              <a:buFont typeface="Wingdings" panose="05000000000000000000" pitchFamily="2" charset="2"/>
              <a:buChar char="q"/>
            </a:pPr>
            <a:r>
              <a:rPr lang="fr-FR" sz="1800" dirty="0" smtClean="0">
                <a:solidFill>
                  <a:schemeClr val="tx1"/>
                </a:solidFill>
                <a:latin typeface="Arial" panose="020B0604020202020204" pitchFamily="34" charset="0"/>
                <a:cs typeface="Arial" panose="020B0604020202020204" pitchFamily="34" charset="0"/>
              </a:rPr>
              <a:t>Abstract </a:t>
            </a:r>
            <a:r>
              <a:rPr lang="fr-FR" sz="1800" dirty="0" err="1" smtClean="0">
                <a:solidFill>
                  <a:schemeClr val="tx1"/>
                </a:solidFill>
                <a:latin typeface="Arial" panose="020B0604020202020204" pitchFamily="34" charset="0"/>
                <a:cs typeface="Arial" panose="020B0604020202020204" pitchFamily="34" charset="0"/>
              </a:rPr>
              <a:t>Syntax</a:t>
            </a:r>
            <a:r>
              <a:rPr lang="fr-FR" sz="1800" dirty="0" smtClean="0">
                <a:solidFill>
                  <a:schemeClr val="tx1"/>
                </a:solidFill>
                <a:latin typeface="Arial" panose="020B0604020202020204" pitchFamily="34" charset="0"/>
                <a:cs typeface="Arial" panose="020B0604020202020204" pitchFamily="34" charset="0"/>
              </a:rPr>
              <a:t> as a </a:t>
            </a:r>
            <a:r>
              <a:rPr lang="fr-FR" sz="1800" b="1" dirty="0" err="1" smtClean="0">
                <a:solidFill>
                  <a:schemeClr val="tx1"/>
                </a:solidFill>
                <a:latin typeface="Arial" panose="020B0604020202020204" pitchFamily="34" charset="0"/>
                <a:cs typeface="Arial" panose="020B0604020202020204" pitchFamily="34" charset="0"/>
              </a:rPr>
              <a:t>Metamodel</a:t>
            </a:r>
            <a:endParaRPr lang="fr-FR" sz="1800" dirty="0">
              <a:solidFill>
                <a:schemeClr val="tx1"/>
              </a:solidFill>
              <a:latin typeface="Arial" panose="020B0604020202020204" pitchFamily="34" charset="0"/>
              <a:cs typeface="Arial" panose="020B0604020202020204" pitchFamily="34" charset="0"/>
            </a:endParaRPr>
          </a:p>
          <a:p>
            <a:pPr marL="457200" indent="-457200">
              <a:lnSpc>
                <a:spcPct val="250000"/>
              </a:lnSpc>
              <a:spcBef>
                <a:spcPts val="0"/>
              </a:spcBef>
              <a:buClr>
                <a:srgbClr val="00B050"/>
              </a:buClr>
              <a:buFont typeface="Wingdings" panose="05000000000000000000" pitchFamily="2" charset="2"/>
              <a:buChar char="q"/>
            </a:pPr>
            <a:r>
              <a:rPr lang="fr-FR" sz="1800" dirty="0" err="1" smtClean="0">
                <a:solidFill>
                  <a:schemeClr val="tx1"/>
                </a:solidFill>
                <a:latin typeface="Arial" panose="020B0604020202020204" pitchFamily="34" charset="0"/>
                <a:cs typeface="Arial" panose="020B0604020202020204" pitchFamily="34" charset="0"/>
              </a:rPr>
              <a:t>Concrete</a:t>
            </a:r>
            <a:r>
              <a:rPr lang="fr-FR" sz="1800" dirty="0" smtClean="0">
                <a:solidFill>
                  <a:schemeClr val="tx1"/>
                </a:solidFill>
                <a:latin typeface="Arial" panose="020B0604020202020204" pitchFamily="34" charset="0"/>
                <a:cs typeface="Arial" panose="020B0604020202020204" pitchFamily="34" charset="0"/>
              </a:rPr>
              <a:t> Syntaxes</a:t>
            </a:r>
          </a:p>
          <a:p>
            <a:pPr marL="896400" lvl="2" indent="-457200">
              <a:lnSpc>
                <a:spcPct val="250000"/>
              </a:lnSpc>
              <a:spcBef>
                <a:spcPts val="0"/>
              </a:spcBef>
              <a:buClr>
                <a:srgbClr val="00B050"/>
              </a:buClr>
              <a:buFont typeface="Wingdings" panose="05000000000000000000" pitchFamily="2" charset="2"/>
              <a:buChar char="q"/>
            </a:pPr>
            <a:r>
              <a:rPr lang="fr-FR" sz="1600" dirty="0" err="1">
                <a:solidFill>
                  <a:schemeClr val="tx1"/>
                </a:solidFill>
                <a:latin typeface="Arial" panose="020B0604020202020204" pitchFamily="34" charset="0"/>
                <a:cs typeface="Arial" panose="020B0604020202020204" pitchFamily="34" charset="0"/>
              </a:rPr>
              <a:t>Textual</a:t>
            </a:r>
            <a:endParaRPr lang="fr-FR" sz="1600" dirty="0">
              <a:solidFill>
                <a:schemeClr val="tx1"/>
              </a:solidFill>
              <a:latin typeface="Arial" panose="020B0604020202020204" pitchFamily="34" charset="0"/>
              <a:cs typeface="Arial" panose="020B0604020202020204" pitchFamily="34" charset="0"/>
            </a:endParaRPr>
          </a:p>
          <a:p>
            <a:pPr marL="896400" lvl="2" indent="-457200">
              <a:lnSpc>
                <a:spcPct val="250000"/>
              </a:lnSpc>
              <a:spcBef>
                <a:spcPts val="0"/>
              </a:spcBef>
              <a:buClr>
                <a:srgbClr val="00B050"/>
              </a:buClr>
              <a:buFont typeface="Wingdings" panose="05000000000000000000" pitchFamily="2" charset="2"/>
              <a:buChar char="q"/>
            </a:pPr>
            <a:r>
              <a:rPr lang="fr-FR" sz="1600" dirty="0" smtClean="0">
                <a:latin typeface="Arial" panose="020B0604020202020204" pitchFamily="34" charset="0"/>
                <a:cs typeface="Arial" panose="020B0604020202020204" pitchFamily="34" charset="0"/>
              </a:rPr>
              <a:t>Visual</a:t>
            </a:r>
            <a:endParaRPr lang="fr-FR" sz="1800" dirty="0" smtClean="0">
              <a:latin typeface="Arial" panose="020B0604020202020204" pitchFamily="34" charset="0"/>
              <a:cs typeface="Arial" panose="020B0604020202020204" pitchFamily="34" charset="0"/>
            </a:endParaRPr>
          </a:p>
          <a:p>
            <a:pPr marL="457200" indent="-457200">
              <a:lnSpc>
                <a:spcPct val="250000"/>
              </a:lnSpc>
              <a:spcBef>
                <a:spcPts val="0"/>
              </a:spcBef>
              <a:buClr>
                <a:srgbClr val="00B050"/>
              </a:buClr>
              <a:buFont typeface="Wingdings" panose="05000000000000000000" pitchFamily="2" charset="2"/>
              <a:buChar char="q"/>
            </a:pPr>
            <a:r>
              <a:rPr lang="fr-FR" sz="1800" dirty="0" err="1" smtClean="0">
                <a:solidFill>
                  <a:schemeClr val="tx1"/>
                </a:solidFill>
                <a:latin typeface="Arial" panose="020B0604020202020204" pitchFamily="34" charset="0"/>
                <a:cs typeface="Arial" panose="020B0604020202020204" pitchFamily="34" charset="0"/>
              </a:rPr>
              <a:t>Semantics</a:t>
            </a:r>
            <a:r>
              <a:rPr lang="fr-FR" sz="1800" dirty="0" smtClean="0">
                <a:solidFill>
                  <a:schemeClr val="tx1"/>
                </a:solidFill>
                <a:latin typeface="Arial" panose="020B0604020202020204" pitchFamily="34" charset="0"/>
                <a:cs typeface="Arial" panose="020B0604020202020204" pitchFamily="34" charset="0"/>
              </a:rPr>
              <a:t> as MT</a:t>
            </a:r>
          </a:p>
          <a:p>
            <a:pPr marL="896400" lvl="2" indent="-457200">
              <a:lnSpc>
                <a:spcPct val="250000"/>
              </a:lnSpc>
              <a:spcBef>
                <a:spcPts val="0"/>
              </a:spcBef>
              <a:buClr>
                <a:srgbClr val="00B050"/>
              </a:buClr>
              <a:buFont typeface="Wingdings" panose="05000000000000000000" pitchFamily="2" charset="2"/>
              <a:buChar char="q"/>
            </a:pPr>
            <a:r>
              <a:rPr lang="fr-FR" sz="1600" dirty="0" smtClean="0">
                <a:solidFill>
                  <a:schemeClr val="tx1"/>
                </a:solidFill>
                <a:latin typeface="Arial" panose="020B0604020202020204" pitchFamily="34" charset="0"/>
                <a:cs typeface="Arial" panose="020B0604020202020204" pitchFamily="34" charset="0"/>
              </a:rPr>
              <a:t>Graph Rewriting </a:t>
            </a:r>
            <a:r>
              <a:rPr lang="fr-FR" sz="1600" dirty="0" err="1" smtClean="0">
                <a:solidFill>
                  <a:schemeClr val="tx1"/>
                </a:solidFill>
                <a:latin typeface="Arial" panose="020B0604020202020204" pitchFamily="34" charset="0"/>
                <a:cs typeface="Arial" panose="020B0604020202020204" pitchFamily="34" charset="0"/>
              </a:rPr>
              <a:t>Systems</a:t>
            </a:r>
            <a:endParaRPr lang="fr-FR" sz="1600" dirty="0" smtClean="0">
              <a:solidFill>
                <a:schemeClr val="tx1"/>
              </a:solidFill>
              <a:latin typeface="Arial" panose="020B0604020202020204" pitchFamily="34" charset="0"/>
              <a:cs typeface="Arial" panose="020B0604020202020204" pitchFamily="34" charset="0"/>
            </a:endParaRPr>
          </a:p>
          <a:p>
            <a:pPr marL="896400" lvl="2" indent="-457200">
              <a:lnSpc>
                <a:spcPct val="250000"/>
              </a:lnSpc>
              <a:spcBef>
                <a:spcPts val="0"/>
              </a:spcBef>
              <a:buClr>
                <a:srgbClr val="00B050"/>
              </a:buClr>
              <a:buFont typeface="Wingdings" panose="05000000000000000000" pitchFamily="2" charset="2"/>
              <a:buChar char="q"/>
            </a:pPr>
            <a:r>
              <a:rPr lang="fr-FR" sz="1600" dirty="0" smtClean="0">
                <a:solidFill>
                  <a:schemeClr val="tx1"/>
                </a:solidFill>
                <a:latin typeface="Arial" panose="020B0604020202020204" pitchFamily="34" charset="0"/>
                <a:cs typeface="Arial" panose="020B0604020202020204" pitchFamily="34" charset="0"/>
              </a:rPr>
              <a:t>Meta-</a:t>
            </a:r>
            <a:r>
              <a:rPr lang="fr-FR" sz="1600" dirty="0" err="1" smtClean="0">
                <a:solidFill>
                  <a:schemeClr val="tx1"/>
                </a:solidFill>
                <a:latin typeface="Arial" panose="020B0604020202020204" pitchFamily="34" charset="0"/>
                <a:cs typeface="Arial" panose="020B0604020202020204" pitchFamily="34" charset="0"/>
              </a:rPr>
              <a:t>Languages</a:t>
            </a:r>
            <a:endParaRPr lang="fr-FR" sz="1600" dirty="0" smtClean="0">
              <a:solidFill>
                <a:schemeClr val="tx1"/>
              </a:solidFill>
              <a:latin typeface="Arial" panose="020B0604020202020204" pitchFamily="34" charset="0"/>
              <a:cs typeface="Arial" panose="020B0604020202020204" pitchFamily="34" charset="0"/>
            </a:endParaRPr>
          </a:p>
          <a:p>
            <a:pPr marL="896400" lvl="2" indent="-457200">
              <a:lnSpc>
                <a:spcPct val="250000"/>
              </a:lnSpc>
              <a:buClr>
                <a:srgbClr val="00B050"/>
              </a:buClr>
              <a:buFont typeface="Wingdings" panose="05000000000000000000" pitchFamily="2" charset="2"/>
              <a:buChar char="q"/>
            </a:pPr>
            <a:endParaRPr lang="fr-FR" sz="1600" b="1" dirty="0">
              <a:latin typeface="Arial" panose="020B0604020202020204" pitchFamily="34" charset="0"/>
              <a:cs typeface="Arial" panose="020B0604020202020204" pitchFamily="34" charset="0"/>
            </a:endParaRPr>
          </a:p>
          <a:p>
            <a:pPr marL="896400" lvl="2" indent="-457200">
              <a:lnSpc>
                <a:spcPct val="250000"/>
              </a:lnSpc>
              <a:buClr>
                <a:srgbClr val="00B050"/>
              </a:buClr>
              <a:buFont typeface="Wingdings" panose="05000000000000000000" pitchFamily="2" charset="2"/>
              <a:buChar char="q"/>
            </a:pPr>
            <a:endParaRPr lang="fr-FR" sz="1800" b="1" dirty="0" smtClean="0">
              <a:latin typeface="Arial" panose="020B0604020202020204" pitchFamily="34" charset="0"/>
              <a:cs typeface="Arial" panose="020B0604020202020204" pitchFamily="34" charset="0"/>
            </a:endParaRPr>
          </a:p>
          <a:p>
            <a:pPr marL="896400" lvl="2" indent="-457200">
              <a:lnSpc>
                <a:spcPct val="250000"/>
              </a:lnSpc>
              <a:buClr>
                <a:srgbClr val="00B050"/>
              </a:buClr>
              <a:buFont typeface="Wingdings" panose="05000000000000000000" pitchFamily="2" charset="2"/>
              <a:buChar char="q"/>
            </a:pPr>
            <a:endParaRPr lang="fr-FR" sz="1600" b="1" dirty="0" smtClean="0">
              <a:latin typeface="Arial" panose="020B0604020202020204" pitchFamily="34" charset="0"/>
              <a:cs typeface="Arial" panose="020B0604020202020204" pitchFamily="34" charset="0"/>
            </a:endParaRPr>
          </a:p>
          <a:p>
            <a:pPr>
              <a:lnSpc>
                <a:spcPct val="250000"/>
              </a:lnSpc>
              <a:buClr>
                <a:srgbClr val="00B050"/>
              </a:buClr>
            </a:pPr>
            <a:endParaRPr lang="fr-FR" sz="1800" b="1" dirty="0">
              <a:latin typeface="Arial" panose="020B0604020202020204" pitchFamily="34" charset="0"/>
              <a:cs typeface="Arial" panose="020B0604020202020204" pitchFamily="34" charset="0"/>
            </a:endParaRPr>
          </a:p>
        </p:txBody>
      </p:sp>
      <p:pic>
        <p:nvPicPr>
          <p:cNvPr id="30" name="Picture 10"/>
          <p:cNvPicPr>
            <a:picLocks noChangeAspect="1"/>
          </p:cNvPicPr>
          <p:nvPr/>
        </p:nvPicPr>
        <p:blipFill>
          <a:blip r:embed="rId3"/>
          <a:stretch>
            <a:fillRect/>
          </a:stretch>
        </p:blipFill>
        <p:spPr>
          <a:xfrm>
            <a:off x="5759193" y="2749641"/>
            <a:ext cx="1779815" cy="1399440"/>
          </a:xfrm>
          <a:prstGeom prst="rect">
            <a:avLst/>
          </a:prstGeom>
        </p:spPr>
      </p:pic>
      <p:pic>
        <p:nvPicPr>
          <p:cNvPr id="3" name="Image 2"/>
          <p:cNvPicPr>
            <a:picLocks noChangeAspect="1"/>
          </p:cNvPicPr>
          <p:nvPr/>
        </p:nvPicPr>
        <p:blipFill>
          <a:blip r:embed="rId4"/>
          <a:stretch>
            <a:fillRect/>
          </a:stretch>
        </p:blipFill>
        <p:spPr>
          <a:xfrm>
            <a:off x="4499992" y="1330577"/>
            <a:ext cx="1872208" cy="1411053"/>
          </a:xfrm>
          <a:prstGeom prst="rect">
            <a:avLst/>
          </a:prstGeom>
        </p:spPr>
      </p:pic>
      <p:pic>
        <p:nvPicPr>
          <p:cNvPr id="5" name="Image 4"/>
          <p:cNvPicPr>
            <a:picLocks noChangeAspect="1"/>
          </p:cNvPicPr>
          <p:nvPr/>
        </p:nvPicPr>
        <p:blipFill>
          <a:blip r:embed="rId5"/>
          <a:stretch>
            <a:fillRect/>
          </a:stretch>
        </p:blipFill>
        <p:spPr>
          <a:xfrm>
            <a:off x="6588224" y="1361881"/>
            <a:ext cx="2446982" cy="1284206"/>
          </a:xfrm>
          <a:prstGeom prst="rect">
            <a:avLst/>
          </a:prstGeom>
        </p:spPr>
      </p:pic>
      <p:pic>
        <p:nvPicPr>
          <p:cNvPr id="6" name="Image 5"/>
          <p:cNvPicPr>
            <a:picLocks noChangeAspect="1"/>
          </p:cNvPicPr>
          <p:nvPr/>
        </p:nvPicPr>
        <p:blipFill>
          <a:blip r:embed="rId6"/>
          <a:stretch>
            <a:fillRect/>
          </a:stretch>
        </p:blipFill>
        <p:spPr>
          <a:xfrm>
            <a:off x="4182800" y="5402374"/>
            <a:ext cx="2027890" cy="1024656"/>
          </a:xfrm>
          <a:prstGeom prst="rect">
            <a:avLst/>
          </a:prstGeom>
        </p:spPr>
      </p:pic>
      <p:pic>
        <p:nvPicPr>
          <p:cNvPr id="7" name="Image 6"/>
          <p:cNvPicPr>
            <a:picLocks noChangeAspect="1"/>
          </p:cNvPicPr>
          <p:nvPr/>
        </p:nvPicPr>
        <p:blipFill>
          <a:blip r:embed="rId7"/>
          <a:stretch>
            <a:fillRect/>
          </a:stretch>
        </p:blipFill>
        <p:spPr>
          <a:xfrm>
            <a:off x="6760375" y="4281650"/>
            <a:ext cx="2352016" cy="1021085"/>
          </a:xfrm>
          <a:prstGeom prst="rect">
            <a:avLst/>
          </a:prstGeom>
        </p:spPr>
      </p:pic>
      <p:pic>
        <p:nvPicPr>
          <p:cNvPr id="8" name="Image 7"/>
          <p:cNvPicPr>
            <a:picLocks noChangeAspect="1"/>
          </p:cNvPicPr>
          <p:nvPr/>
        </p:nvPicPr>
        <p:blipFill>
          <a:blip r:embed="rId8"/>
          <a:stretch>
            <a:fillRect/>
          </a:stretch>
        </p:blipFill>
        <p:spPr>
          <a:xfrm>
            <a:off x="4182800" y="4312363"/>
            <a:ext cx="2405424" cy="952905"/>
          </a:xfrm>
          <a:prstGeom prst="rect">
            <a:avLst/>
          </a:prstGeom>
        </p:spPr>
      </p:pic>
      <p:pic>
        <p:nvPicPr>
          <p:cNvPr id="10" name="Image 9"/>
          <p:cNvPicPr>
            <a:picLocks noChangeAspect="1"/>
          </p:cNvPicPr>
          <p:nvPr/>
        </p:nvPicPr>
        <p:blipFill>
          <a:blip r:embed="rId9"/>
          <a:stretch>
            <a:fillRect/>
          </a:stretch>
        </p:blipFill>
        <p:spPr>
          <a:xfrm>
            <a:off x="6343001" y="5565159"/>
            <a:ext cx="2768797" cy="861871"/>
          </a:xfrm>
          <a:prstGeom prst="rect">
            <a:avLst/>
          </a:prstGeom>
        </p:spPr>
      </p:pic>
    </p:spTree>
    <p:extLst>
      <p:ext uri="{BB962C8B-B14F-4D97-AF65-F5344CB8AC3E}">
        <p14:creationId xmlns:p14="http://schemas.microsoft.com/office/powerpoint/2010/main" val="13288088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 DSL </a:t>
            </a:r>
            <a:r>
              <a:rPr lang="en-US" dirty="0"/>
              <a:t>for the </a:t>
            </a:r>
            <a:r>
              <a:rPr lang="en-US" dirty="0" err="1"/>
              <a:t>PacMan</a:t>
            </a:r>
            <a:r>
              <a:rPr lang="en-US" dirty="0"/>
              <a:t> game</a:t>
            </a:r>
            <a:endParaRPr lang="en-GB"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a:t>
            </a:r>
            <a:r>
              <a:rPr lang="en-US" dirty="0">
                <a:solidFill>
                  <a:prstClr val="white"/>
                </a:solidFill>
                <a:latin typeface="Calibri"/>
              </a:rPr>
              <a:t>3</a:t>
            </a:r>
            <a:endParaRPr kumimoji="0" lang="en-US" sz="1100" b="0" i="0" u="none" strike="noStrike" kern="1200" cap="none" spc="0" normalizeH="0" baseline="0" noProof="0" dirty="0" smtClean="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40" name="Rectangle 39"/>
              <p:cNvSpPr/>
              <p:nvPr/>
            </p:nvSpPr>
            <p:spPr>
              <a:xfrm>
                <a:off x="395536" y="1454325"/>
                <a:ext cx="5544616" cy="4154984"/>
              </a:xfrm>
              <a:prstGeom prst="rect">
                <a:avLst/>
              </a:prstGeom>
            </p:spPr>
            <p:txBody>
              <a:bodyPr wrap="square" rIns="0">
                <a:spAutoFit/>
              </a:bodyPr>
              <a:lstStyle/>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q"/>
                  <a:tabLst/>
                  <a:defRPr/>
                </a:pPr>
                <a:r>
                  <a:rPr kumimoji="0" lang="en-US" sz="1600" b="1"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Three kinds of </a:t>
                </a:r>
                <a:r>
                  <a:rPr kumimoji="0" lang="en-US" sz="16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animations </a:t>
                </a: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 </a:t>
                </a:r>
              </a:p>
              <a:p>
                <a:pPr marL="800100" marR="0" lvl="1" indent="-342900" algn="l" defTabSz="914400" rtl="0" eaLnBrk="1" fontAlgn="base" latinLnBrk="0" hangingPunct="1">
                  <a:lnSpc>
                    <a:spcPct val="150000"/>
                  </a:lnSpc>
                  <a:spcBef>
                    <a:spcPct val="0"/>
                  </a:spcBef>
                  <a:spcAft>
                    <a:spcPct val="0"/>
                  </a:spcAft>
                  <a:buClrTx/>
                  <a:buSzTx/>
                  <a:buFont typeface="+mj-lt"/>
                  <a:buAutoNum type="arabicPeriod"/>
                  <a:tabLst/>
                  <a:defRPr/>
                </a:pPr>
                <a:r>
                  <a:rPr kumimoji="0" lang="en-US" sz="1600" b="1" i="0" u="none" strike="noStrike" kern="1200" cap="none" spc="0" normalizeH="0" baseline="0" noProof="0" dirty="0">
                    <a:ln>
                      <a:noFill/>
                    </a:ln>
                    <a:solidFill>
                      <a:srgbClr val="FF0000"/>
                    </a:solidFill>
                    <a:effectLst/>
                    <a:uLnTx/>
                    <a:uFillTx/>
                  </a:rPr>
                  <a:t>A Persona </a:t>
                </a:r>
                <a:r>
                  <a:rPr kumimoji="0" lang="en-US" sz="1600" b="1" i="0" u="none" strike="noStrike" kern="1200" cap="none" spc="0" normalizeH="0" baseline="0" noProof="0" dirty="0" smtClean="0">
                    <a:ln>
                      <a:noFill/>
                    </a:ln>
                    <a:solidFill>
                      <a:srgbClr val="FF0000"/>
                    </a:solidFill>
                    <a:effectLst/>
                    <a:uLnTx/>
                    <a:uFillTx/>
                  </a:rPr>
                  <a:t>moves:</a:t>
                </a:r>
              </a:p>
              <a:p>
                <a:pPr marL="628650" marR="0" lvl="1" indent="-17145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200" b="1" i="0" u="none" strike="noStrike" kern="1200" cap="none" spc="0" normalizeH="0" baseline="0" noProof="0" dirty="0" smtClean="0">
                    <a:ln>
                      <a:noFill/>
                    </a:ln>
                    <a:solidFill>
                      <a:prstClr val="black"/>
                    </a:solidFill>
                    <a:effectLst/>
                    <a:uLnTx/>
                    <a:uFillTx/>
                  </a:rPr>
                  <a:t>    </a:t>
                </a:r>
                <a:r>
                  <a:rPr kumimoji="0" lang="en-US" sz="1200" i="1" u="none" strike="noStrike" kern="1200" cap="none" spc="0" normalizeH="0" baseline="0" noProof="0" dirty="0" smtClean="0">
                    <a:ln>
                      <a:noFill/>
                    </a:ln>
                    <a:solidFill>
                      <a:prstClr val="black"/>
                    </a:solidFill>
                    <a:effectLst/>
                    <a:uLnTx/>
                    <a:uFillTx/>
                  </a:rPr>
                  <a:t>i.e. </a:t>
                </a:r>
                <a14:m>
                  <m:oMath xmlns:m="http://schemas.openxmlformats.org/officeDocument/2006/math">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𝑚𝑜𝑣𝑒𝑅</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𝑚𝑜𝑣𝑒𝐿</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𝑚𝑜𝑣𝑒𝑈</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 </m:t>
                    </m:r>
                    <m:r>
                      <a:rPr kumimoji="0" lang="fr-FR" sz="1200" b="0" i="1" u="none" strike="noStrike" kern="1200" cap="none" spc="0" normalizeH="0" baseline="0" noProof="0" smtClean="0">
                        <a:ln>
                          <a:noFill/>
                        </a:ln>
                        <a:solidFill>
                          <a:prstClr val="black"/>
                        </a:solidFill>
                        <a:effectLst/>
                        <a:uLnTx/>
                        <a:uFillTx/>
                        <a:latin typeface="Cambria Math" panose="02040503050406030204" pitchFamily="18" charset="0"/>
                      </a:rPr>
                      <m:t>𝑚𝑜𝑣𝑒𝐷</m:t>
                    </m:r>
                  </m:oMath>
                </a14:m>
                <a:r>
                  <a:rPr kumimoji="0" lang="en-US" sz="1200" i="1" u="none" strike="noStrike" kern="1200" cap="none" spc="0" normalizeH="0" baseline="0" noProof="0" dirty="0" smtClean="0">
                    <a:ln>
                      <a:noFill/>
                    </a:ln>
                    <a:solidFill>
                      <a:prstClr val="black"/>
                    </a:solidFill>
                    <a:effectLst/>
                    <a:uLnTx/>
                    <a:uFillTx/>
                  </a:rPr>
                  <a:t> </a:t>
                </a:r>
              </a:p>
              <a:p>
                <a:pPr lvl="2">
                  <a:lnSpc>
                    <a:spcPct val="150000"/>
                  </a:lnSpc>
                  <a:defRPr/>
                </a:pPr>
                <a:r>
                  <a:rPr lang="en-US" sz="1200" dirty="0" smtClean="0">
                    <a:solidFill>
                      <a:srgbClr val="C00000"/>
                    </a:solidFill>
                    <a:latin typeface="Times" charset="0"/>
                    <a:ea typeface="Times" charset="0"/>
                    <a:cs typeface="Times" charset="0"/>
                    <a:sym typeface="Wingdings"/>
                  </a:rPr>
                  <a:t> </a:t>
                </a:r>
                <a:r>
                  <a:rPr lang="en-US" sz="1200" dirty="0" smtClean="0">
                    <a:solidFill>
                      <a:prstClr val="black"/>
                    </a:solidFill>
                    <a:cs typeface="Times" charset="0"/>
                    <a:sym typeface="Wingdings"/>
                  </a:rPr>
                  <a:t>R</a:t>
                </a:r>
                <a:r>
                  <a:rPr kumimoji="0" lang="en-US" sz="1200" b="0" i="0" u="none" strike="noStrike" kern="1200" cap="none" spc="0" normalizeH="0" baseline="0" noProof="0" dirty="0" err="1" smtClean="0">
                    <a:ln>
                      <a:noFill/>
                    </a:ln>
                    <a:solidFill>
                      <a:prstClr val="black"/>
                    </a:solidFill>
                    <a:effectLst/>
                    <a:uLnTx/>
                    <a:uFillTx/>
                  </a:rPr>
                  <a:t>ules</a:t>
                </a:r>
                <a:r>
                  <a:rPr kumimoji="0" lang="en-US" sz="1200" b="0" i="0" u="none" strike="noStrike" kern="1200" cap="none" spc="0" normalizeH="0" baseline="0" noProof="0" dirty="0" smtClean="0">
                    <a:ln>
                      <a:noFill/>
                    </a:ln>
                    <a:solidFill>
                      <a:prstClr val="black"/>
                    </a:solidFill>
                    <a:effectLst/>
                    <a:uLnTx/>
                    <a:uFillTx/>
                  </a:rPr>
                  <a:t>/Operations </a:t>
                </a:r>
                <a:r>
                  <a:rPr kumimoji="0" lang="en-US" sz="1200" b="0" i="0" u="none" strike="noStrike" kern="1200" cap="none" spc="0" normalizeH="0" baseline="0" noProof="0" dirty="0">
                    <a:ln>
                      <a:noFill/>
                    </a:ln>
                    <a:solidFill>
                      <a:prstClr val="black"/>
                    </a:solidFill>
                    <a:effectLst/>
                    <a:uLnTx/>
                    <a:uFillTx/>
                  </a:rPr>
                  <a:t>may need </a:t>
                </a:r>
                <a:r>
                  <a:rPr kumimoji="0" lang="en-US" sz="1200" b="1" i="0" u="none" strike="noStrike" kern="1200" cap="none" spc="0" normalizeH="0" baseline="0" noProof="0" dirty="0">
                    <a:ln>
                      <a:noFill/>
                    </a:ln>
                    <a:solidFill>
                      <a:prstClr val="black"/>
                    </a:solidFill>
                    <a:effectLst/>
                    <a:uLnTx/>
                    <a:uFillTx/>
                  </a:rPr>
                  <a:t>to be duplicated </a:t>
                </a:r>
                <a:endParaRPr kumimoji="0" lang="en-US" sz="1200" b="1" i="0" u="none" strike="noStrike" kern="1200" cap="none" spc="0" normalizeH="0" baseline="0" noProof="0" dirty="0" smtClean="0">
                  <a:ln>
                    <a:noFill/>
                  </a:ln>
                  <a:solidFill>
                    <a:prstClr val="black"/>
                  </a:solidFill>
                  <a:effectLst/>
                  <a:uLnTx/>
                  <a:uFillTx/>
                </a:endParaRPr>
              </a:p>
              <a:p>
                <a:pPr marR="0" lvl="1" algn="l" defTabSz="914400" rtl="0" eaLnBrk="1" fontAlgn="base" latinLnBrk="0" hangingPunct="1">
                  <a:lnSpc>
                    <a:spcPct val="150000"/>
                  </a:lnSpc>
                  <a:spcBef>
                    <a:spcPct val="0"/>
                  </a:spcBef>
                  <a:spcAft>
                    <a:spcPct val="0"/>
                  </a:spcAft>
                  <a:buClrTx/>
                  <a:buSzTx/>
                  <a:tabLst/>
                  <a:defRPr/>
                </a:pPr>
                <a:r>
                  <a:rPr kumimoji="0" lang="en-US" sz="1600" b="1" i="0" u="none" strike="noStrike" kern="1200" cap="none" spc="0" normalizeH="0" baseline="0" noProof="0" dirty="0" smtClean="0">
                    <a:ln>
                      <a:noFill/>
                    </a:ln>
                    <a:solidFill>
                      <a:srgbClr val="FF0000"/>
                    </a:solidFill>
                    <a:effectLst/>
                    <a:uLnTx/>
                    <a:uFillTx/>
                  </a:rPr>
                  <a:t>2.</a:t>
                </a:r>
                <a:r>
                  <a:rPr kumimoji="0" lang="en-US" sz="1600" b="1" i="0" u="none" strike="noStrike" kern="1200" cap="none" spc="0" normalizeH="0" noProof="0" dirty="0" smtClean="0">
                    <a:ln>
                      <a:noFill/>
                    </a:ln>
                    <a:solidFill>
                      <a:srgbClr val="FF0000"/>
                    </a:solidFill>
                    <a:effectLst/>
                    <a:uLnTx/>
                    <a:uFillTx/>
                  </a:rPr>
                  <a:t>   </a:t>
                </a:r>
                <a:r>
                  <a:rPr kumimoji="0" lang="en-US" sz="1600" b="1" i="0" u="none" strike="noStrike" kern="1200" cap="none" spc="0" normalizeH="0" baseline="0" noProof="0" dirty="0" err="1" smtClean="0">
                    <a:ln>
                      <a:noFill/>
                    </a:ln>
                    <a:solidFill>
                      <a:srgbClr val="FF0000"/>
                    </a:solidFill>
                    <a:effectLst/>
                    <a:uLnTx/>
                    <a:uFillTx/>
                  </a:rPr>
                  <a:t>PacMan</a:t>
                </a:r>
                <a:r>
                  <a:rPr kumimoji="0" lang="en-US" sz="1600" b="1" i="0" u="none" strike="noStrike" kern="1200" cap="none" spc="0" normalizeH="0" baseline="0" noProof="0" dirty="0" smtClean="0">
                    <a:ln>
                      <a:noFill/>
                    </a:ln>
                    <a:solidFill>
                      <a:srgbClr val="FF0000"/>
                    </a:solidFill>
                    <a:effectLst/>
                    <a:uLnTx/>
                    <a:uFillTx/>
                  </a:rPr>
                  <a:t> </a:t>
                </a:r>
                <a:r>
                  <a:rPr kumimoji="0" lang="en-US" sz="1600" b="1" i="0" u="none" strike="noStrike" kern="1200" cap="none" spc="0" normalizeH="0" baseline="0" noProof="0" dirty="0">
                    <a:ln>
                      <a:noFill/>
                    </a:ln>
                    <a:solidFill>
                      <a:srgbClr val="FF0000"/>
                    </a:solidFill>
                    <a:effectLst/>
                    <a:uLnTx/>
                    <a:uFillTx/>
                  </a:rPr>
                  <a:t>eats a </a:t>
                </a:r>
                <a:r>
                  <a:rPr kumimoji="0" lang="en-US" sz="1600" b="1" i="0" u="none" strike="noStrike" kern="1200" cap="none" spc="0" normalizeH="0" baseline="0" noProof="0" dirty="0" smtClean="0">
                    <a:ln>
                      <a:noFill/>
                    </a:ln>
                    <a:solidFill>
                      <a:srgbClr val="FF0000"/>
                    </a:solidFill>
                    <a:effectLst/>
                    <a:uLnTx/>
                    <a:uFillTx/>
                  </a:rPr>
                  <a:t>Cookie</a:t>
                </a:r>
              </a:p>
              <a:p>
                <a:pPr marL="628650" lvl="1" indent="-171450">
                  <a:lnSpc>
                    <a:spcPct val="150000"/>
                  </a:lnSpc>
                  <a:buFont typeface="Courier New" panose="02070309020205020404" pitchFamily="49" charset="0"/>
                  <a:buChar char="o"/>
                  <a:defRPr/>
                </a:pPr>
                <a:r>
                  <a:rPr lang="en-US" sz="1200" dirty="0">
                    <a:solidFill>
                      <a:prstClr val="black"/>
                    </a:solidFill>
                  </a:rPr>
                  <a:t>disappear Cookie and </a:t>
                </a:r>
                <a:r>
                  <a:rPr lang="en-US" sz="1200" i="1" u="sng" dirty="0">
                    <a:solidFill>
                      <a:prstClr val="black"/>
                    </a:solidFill>
                  </a:rPr>
                  <a:t>triggering</a:t>
                </a:r>
                <a:r>
                  <a:rPr lang="en-US" sz="1200" dirty="0">
                    <a:solidFill>
                      <a:prstClr val="black"/>
                    </a:solidFill>
                  </a:rPr>
                  <a:t> a Score update</a:t>
                </a:r>
              </a:p>
              <a:p>
                <a:pPr lvl="2">
                  <a:lnSpc>
                    <a:spcPct val="150000"/>
                  </a:lnSpc>
                  <a:defRPr/>
                </a:pPr>
                <a:r>
                  <a:rPr lang="en-US" sz="1200" dirty="0" smtClean="0">
                    <a:solidFill>
                      <a:srgbClr val="C00000"/>
                    </a:solidFill>
                    <a:latin typeface="Times" charset="0"/>
                    <a:ea typeface="Times" charset="0"/>
                    <a:cs typeface="Times" charset="0"/>
                    <a:sym typeface="Wingdings"/>
                  </a:rPr>
                  <a:t></a:t>
                </a:r>
                <a:r>
                  <a:rPr lang="en-US" sz="1600" dirty="0" smtClean="0">
                    <a:solidFill>
                      <a:srgbClr val="C00000"/>
                    </a:solidFill>
                    <a:latin typeface="Times" charset="0"/>
                    <a:ea typeface="Times" charset="0"/>
                    <a:cs typeface="Times" charset="0"/>
                    <a:sym typeface="Wingdings"/>
                  </a:rPr>
                  <a:t> </a:t>
                </a:r>
                <a:r>
                  <a:rPr lang="en-US" sz="1200" dirty="0" smtClean="0">
                    <a:solidFill>
                      <a:prstClr val="black"/>
                    </a:solidFill>
                  </a:rPr>
                  <a:t>Each AU </a:t>
                </a:r>
                <a:r>
                  <a:rPr lang="en-US" sz="1200" dirty="0">
                    <a:solidFill>
                      <a:prstClr val="black"/>
                    </a:solidFill>
                  </a:rPr>
                  <a:t>has pre- </a:t>
                </a:r>
                <a:r>
                  <a:rPr lang="en-US" sz="1200" dirty="0" smtClean="0">
                    <a:solidFill>
                      <a:prstClr val="black"/>
                    </a:solidFill>
                  </a:rPr>
                  <a:t>and </a:t>
                </a:r>
                <a:r>
                  <a:rPr lang="en-US" sz="1200" dirty="0">
                    <a:solidFill>
                      <a:prstClr val="black"/>
                    </a:solidFill>
                  </a:rPr>
                  <a:t>post-conditions </a:t>
                </a:r>
              </a:p>
              <a:p>
                <a:pPr lvl="1">
                  <a:lnSpc>
                    <a:spcPct val="150000"/>
                  </a:lnSpc>
                  <a:defRPr/>
                </a:pPr>
                <a:r>
                  <a:rPr lang="en-US" sz="1600" b="1" dirty="0" smtClean="0">
                    <a:solidFill>
                      <a:srgbClr val="FF0000"/>
                    </a:solidFill>
                  </a:rPr>
                  <a:t>3.   </a:t>
                </a:r>
                <a:r>
                  <a:rPr lang="en-US" sz="1600" b="1" dirty="0" err="1" smtClean="0">
                    <a:solidFill>
                      <a:srgbClr val="FF0000"/>
                    </a:solidFill>
                  </a:rPr>
                  <a:t>PacMan</a:t>
                </a:r>
                <a:r>
                  <a:rPr lang="en-US" sz="1600" b="1" dirty="0" smtClean="0">
                    <a:solidFill>
                      <a:srgbClr val="FF0000"/>
                    </a:solidFill>
                  </a:rPr>
                  <a:t> </a:t>
                </a:r>
                <a:r>
                  <a:rPr lang="en-US" sz="1600" b="1" dirty="0">
                    <a:solidFill>
                      <a:srgbClr val="FF0000"/>
                    </a:solidFill>
                  </a:rPr>
                  <a:t>is eaten by a Ghost</a:t>
                </a:r>
              </a:p>
              <a:p>
                <a:pPr marL="1200150" lvl="2" indent="-285750">
                  <a:lnSpc>
                    <a:spcPct val="150000"/>
                  </a:lnSpc>
                  <a:buFont typeface="Wingdings" panose="05000000000000000000" pitchFamily="2" charset="2"/>
                  <a:buChar char="è"/>
                  <a:defRPr/>
                </a:pPr>
                <a:r>
                  <a:rPr lang="en-US" sz="1400" b="1" dirty="0" smtClean="0">
                    <a:solidFill>
                      <a:prstClr val="black"/>
                    </a:solidFill>
                  </a:rPr>
                  <a:t>Game </a:t>
                </a:r>
                <a:r>
                  <a:rPr lang="en-US" sz="1400" b="1" dirty="0" err="1">
                    <a:solidFill>
                      <a:prstClr val="black"/>
                    </a:solidFill>
                  </a:rPr>
                  <a:t>Illusionization</a:t>
                </a:r>
                <a:r>
                  <a:rPr lang="en-US" sz="1400" b="1" dirty="0">
                    <a:solidFill>
                      <a:prstClr val="black"/>
                    </a:solidFill>
                  </a:rPr>
                  <a:t>: </a:t>
                </a:r>
                <a:r>
                  <a:rPr lang="en-US" sz="1400" dirty="0">
                    <a:solidFill>
                      <a:prstClr val="black"/>
                    </a:solidFill>
                  </a:rPr>
                  <a:t>animations need </a:t>
                </a:r>
                <a:endParaRPr lang="en-US" sz="1400" dirty="0" smtClean="0">
                  <a:solidFill>
                    <a:prstClr val="black"/>
                  </a:solidFill>
                </a:endParaRPr>
              </a:p>
              <a:p>
                <a:pPr lvl="2">
                  <a:lnSpc>
                    <a:spcPct val="150000"/>
                  </a:lnSpc>
                  <a:defRPr/>
                </a:pPr>
                <a:r>
                  <a:rPr lang="en-US" sz="1400" dirty="0">
                    <a:solidFill>
                      <a:prstClr val="black"/>
                    </a:solidFill>
                  </a:rPr>
                  <a:t> </a:t>
                </a:r>
                <a:r>
                  <a:rPr lang="en-US" sz="1400" dirty="0" smtClean="0">
                    <a:solidFill>
                      <a:prstClr val="black"/>
                    </a:solidFill>
                  </a:rPr>
                  <a:t>    to be conducted </a:t>
                </a:r>
                <a:r>
                  <a:rPr lang="en-US" sz="1400" u="sng" dirty="0" smtClean="0">
                    <a:solidFill>
                      <a:prstClr val="black"/>
                    </a:solidFill>
                  </a:rPr>
                  <a:t>sequentially/parallel </a:t>
                </a:r>
                <a:r>
                  <a:rPr lang="en-US" sz="1400" dirty="0" smtClean="0">
                    <a:solidFill>
                      <a:prstClr val="black"/>
                    </a:solidFill>
                  </a:rPr>
                  <a:t>quickly</a:t>
                </a:r>
                <a:endParaRPr lang="en-US" sz="1400" dirty="0">
                  <a:solidFill>
                    <a:prstClr val="black"/>
                  </a:solidFill>
                </a:endParaRPr>
              </a:p>
              <a:p>
                <a:pPr marL="342900" indent="-342900">
                  <a:lnSpc>
                    <a:spcPct val="150000"/>
                  </a:lnSpc>
                  <a:buFont typeface="Wingdings" panose="05000000000000000000" pitchFamily="2" charset="2"/>
                  <a:buChar char="q"/>
                  <a:defRPr/>
                </a:pPr>
                <a:r>
                  <a:rPr lang="en-US" sz="1600" b="1" dirty="0" smtClean="0">
                    <a:solidFill>
                      <a:prstClr val="black"/>
                    </a:solidFill>
                  </a:rPr>
                  <a:t>Fully </a:t>
                </a:r>
                <a:r>
                  <a:rPr lang="en-US" sz="1600" b="1" dirty="0">
                    <a:solidFill>
                      <a:prstClr val="black"/>
                    </a:solidFill>
                  </a:rPr>
                  <a:t>animate the </a:t>
                </a:r>
                <a:r>
                  <a:rPr lang="en-US" sz="1600" b="1" dirty="0" err="1">
                    <a:solidFill>
                      <a:prstClr val="black"/>
                    </a:solidFill>
                  </a:rPr>
                  <a:t>PacMan</a:t>
                </a:r>
                <a:r>
                  <a:rPr lang="en-US" sz="1600" b="1" dirty="0">
                    <a:solidFill>
                      <a:prstClr val="black"/>
                    </a:solidFill>
                  </a:rPr>
                  <a:t> </a:t>
                </a:r>
                <a:r>
                  <a:rPr lang="en-US" sz="1600" b="1" dirty="0" smtClean="0">
                    <a:solidFill>
                      <a:prstClr val="black"/>
                    </a:solidFill>
                  </a:rPr>
                  <a:t>DSL</a:t>
                </a:r>
                <a:endParaRPr lang="en-US" sz="1600" dirty="0">
                  <a:solidFill>
                    <a:prstClr val="black"/>
                  </a:solidFill>
                </a:endParaRPr>
              </a:p>
              <a:p>
                <a:pPr marL="800100" lvl="1" indent="-342900">
                  <a:lnSpc>
                    <a:spcPct val="150000"/>
                  </a:lnSpc>
                  <a:buFont typeface="Wingdings" panose="05000000000000000000" pitchFamily="2" charset="2"/>
                  <a:buChar char="§"/>
                  <a:defRPr/>
                </a:pPr>
                <a:r>
                  <a:rPr lang="en-US" sz="1600" dirty="0" smtClean="0">
                    <a:solidFill>
                      <a:prstClr val="black"/>
                    </a:solidFill>
                  </a:rPr>
                  <a:t> </a:t>
                </a:r>
                <a:r>
                  <a:rPr lang="en-US" sz="1600" i="1" dirty="0" smtClean="0">
                    <a:solidFill>
                      <a:prstClr val="black"/>
                    </a:solidFill>
                  </a:rPr>
                  <a:t>disappears</a:t>
                </a:r>
                <a:r>
                  <a:rPr lang="en-US" sz="1600" dirty="0" smtClean="0">
                    <a:solidFill>
                      <a:prstClr val="black"/>
                    </a:solidFill>
                  </a:rPr>
                  <a:t>,</a:t>
                </a:r>
                <a:r>
                  <a:rPr lang="en-US" sz="1600" dirty="0">
                    <a:solidFill>
                      <a:prstClr val="black"/>
                    </a:solidFill>
                  </a:rPr>
                  <a:t> </a:t>
                </a:r>
                <a:r>
                  <a:rPr lang="en-US" sz="1600" i="1" dirty="0" smtClean="0">
                    <a:solidFill>
                      <a:prstClr val="black"/>
                    </a:solidFill>
                  </a:rPr>
                  <a:t>reappears</a:t>
                </a:r>
                <a:endParaRPr lang="en-US" sz="1600" i="1" dirty="0">
                  <a:solidFill>
                    <a:prstClr val="black"/>
                  </a:solidFill>
                </a:endParaRPr>
              </a:p>
            </p:txBody>
          </p:sp>
        </mc:Choice>
        <mc:Fallback xmlns="">
          <p:sp>
            <p:nvSpPr>
              <p:cNvPr id="40" name="Rectangle 39"/>
              <p:cNvSpPr>
                <a:spLocks noRot="1" noChangeAspect="1" noMove="1" noResize="1" noEditPoints="1" noAdjustHandles="1" noChangeArrowheads="1" noChangeShapeType="1" noTextEdit="1"/>
              </p:cNvSpPr>
              <p:nvPr/>
            </p:nvSpPr>
            <p:spPr>
              <a:xfrm>
                <a:off x="395536" y="1454325"/>
                <a:ext cx="5544616" cy="4154984"/>
              </a:xfrm>
              <a:prstGeom prst="rect">
                <a:avLst/>
              </a:prstGeom>
              <a:blipFill>
                <a:blip r:embed="rId3"/>
                <a:stretch>
                  <a:fillRect l="-440"/>
                </a:stretch>
              </a:blipFill>
            </p:spPr>
            <p:txBody>
              <a:bodyPr/>
              <a:lstStyle/>
              <a:p>
                <a:r>
                  <a:rPr lang="en-US">
                    <a:noFill/>
                  </a:rPr>
                  <a:t> </a:t>
                </a:r>
              </a:p>
            </p:txBody>
          </p:sp>
        </mc:Fallback>
      </mc:AlternateContent>
      <p:pic>
        <p:nvPicPr>
          <p:cNvPr id="9" name="Picture 10"/>
          <p:cNvPicPr>
            <a:picLocks noChangeAspect="1"/>
          </p:cNvPicPr>
          <p:nvPr/>
        </p:nvPicPr>
        <p:blipFill>
          <a:blip r:embed="rId4"/>
          <a:stretch>
            <a:fillRect/>
          </a:stretch>
        </p:blipFill>
        <p:spPr>
          <a:xfrm>
            <a:off x="5508104" y="1925631"/>
            <a:ext cx="3296886" cy="2592288"/>
          </a:xfrm>
          <a:prstGeom prst="rect">
            <a:avLst/>
          </a:prstGeom>
        </p:spPr>
      </p:pic>
      <p:pic>
        <p:nvPicPr>
          <p:cNvPr id="7" name="Image 6"/>
          <p:cNvPicPr>
            <a:picLocks noChangeAspect="1"/>
          </p:cNvPicPr>
          <p:nvPr/>
        </p:nvPicPr>
        <p:blipFill>
          <a:blip r:embed="rId5"/>
          <a:stretch>
            <a:fillRect/>
          </a:stretch>
        </p:blipFill>
        <p:spPr>
          <a:xfrm>
            <a:off x="6876256" y="4589548"/>
            <a:ext cx="770571" cy="799353"/>
          </a:xfrm>
          <a:prstGeom prst="rect">
            <a:avLst/>
          </a:prstGeom>
        </p:spPr>
      </p:pic>
      <p:sp>
        <p:nvSpPr>
          <p:cNvPr id="8" name="ZoneTexte 7"/>
          <p:cNvSpPr txBox="1"/>
          <p:nvPr/>
        </p:nvSpPr>
        <p:spPr>
          <a:xfrm>
            <a:off x="6660232" y="5306696"/>
            <a:ext cx="1224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Trigger </a:t>
            </a:r>
            <a:r>
              <a:rPr kumimoji="0" lang="fr-FR" sz="14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event</a:t>
            </a:r>
            <a:r>
              <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fr-F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endParaRPr kumimoji="0" 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800708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10200"/>
            <a:ext cx="9062784" cy="790787"/>
          </a:xfrm>
        </p:spPr>
        <p:txBody>
          <a:bodyPr/>
          <a:lstStyle/>
          <a:p>
            <a:r>
              <a:rPr lang="en-US" sz="4400" dirty="0" smtClean="0"/>
              <a:t>A DSL </a:t>
            </a:r>
            <a:r>
              <a:rPr lang="en-US" sz="4400" dirty="0"/>
              <a:t>for Finite-State Machines</a:t>
            </a:r>
            <a:endParaRPr lang="en-GB" sz="4000"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14</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p:cNvSpPr/>
          <p:nvPr/>
        </p:nvSpPr>
        <p:spPr>
          <a:xfrm>
            <a:off x="172600" y="1459390"/>
            <a:ext cx="4788024" cy="4154984"/>
          </a:xfrm>
          <a:prstGeom prst="rect">
            <a:avLst/>
          </a:prstGeom>
        </p:spPr>
        <p:txBody>
          <a:bodyPr wrap="square">
            <a:spAutoFit/>
          </a:bodyPr>
          <a:lstStyle/>
          <a:p>
            <a:pPr marL="342900" lvl="0" indent="-342900">
              <a:buFont typeface="Wingdings" panose="05000000000000000000" pitchFamily="2" charset="2"/>
              <a:buChar char="q"/>
              <a:defRPr/>
            </a:pPr>
            <a:r>
              <a:rPr lang="en-US" sz="1800" b="1" dirty="0">
                <a:solidFill>
                  <a:srgbClr val="000000"/>
                </a:solidFill>
                <a:latin typeface="SFORM9"/>
              </a:rPr>
              <a:t>FSM: A </a:t>
            </a:r>
            <a:r>
              <a:rPr lang="en-US" sz="1800" b="1" dirty="0" smtClean="0">
                <a:solidFill>
                  <a:srgbClr val="000000"/>
                </a:solidFill>
                <a:latin typeface="SFORM9"/>
              </a:rPr>
              <a:t>DSL </a:t>
            </a:r>
            <a:r>
              <a:rPr lang="en-US" sz="1800" b="1" dirty="0">
                <a:solidFill>
                  <a:srgbClr val="000000"/>
                </a:solidFill>
                <a:latin typeface="SFORM9"/>
              </a:rPr>
              <a:t>for Finite-State Machines</a:t>
            </a:r>
            <a:endParaRPr kumimoji="0" lang="en-US" sz="1800" b="1" i="0" u="none" strike="noStrike" kern="1200" cap="none" spc="0" normalizeH="0" baseline="0" noProof="0" dirty="0" smtClean="0">
              <a:ln>
                <a:noFill/>
              </a:ln>
              <a:solidFill>
                <a:srgbClr val="000000"/>
              </a:solidFill>
              <a:effectLst/>
              <a:uLnTx/>
              <a:uFillTx/>
              <a:latin typeface="SFORM9"/>
              <a:ea typeface="ＭＳ Ｐゴシック" charset="0"/>
            </a:endParaRPr>
          </a:p>
          <a:p>
            <a:pPr marR="0" lvl="0" algn="l" defTabSz="914400" rtl="0" eaLnBrk="1" fontAlgn="base" latinLnBrk="0" hangingPunct="1">
              <a:lnSpc>
                <a:spcPct val="100000"/>
              </a:lnSpc>
              <a:spcBef>
                <a:spcPct val="0"/>
              </a:spcBef>
              <a:spcAft>
                <a:spcPct val="0"/>
              </a:spcAft>
              <a:buClrTx/>
              <a:buSzTx/>
              <a:tabLst/>
              <a:defRPr/>
            </a:pPr>
            <a:endParaRPr kumimoji="0" lang="en-US" sz="1800" b="1" i="0" u="none" strike="noStrike" kern="1200" cap="none" spc="0" normalizeH="0" baseline="0" noProof="0" dirty="0" smtClean="0">
              <a:ln>
                <a:noFill/>
              </a:ln>
              <a:solidFill>
                <a:srgbClr val="000000"/>
              </a:solidFill>
              <a:effectLst/>
              <a:uLnTx/>
              <a:uFillTx/>
              <a:latin typeface="SFORM9"/>
              <a:ea typeface="ＭＳ Ｐゴシック" charset="0"/>
            </a:endParaRPr>
          </a:p>
          <a:p>
            <a:pPr marL="342900" indent="-342900">
              <a:buFont typeface="Courier New" panose="02070309020205020404" pitchFamily="49" charset="0"/>
              <a:buChar char="o"/>
              <a:defRPr/>
            </a:pPr>
            <a:r>
              <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rPr>
              <a:t>Visual Representation</a:t>
            </a: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lang="en-US" sz="1800" b="1" dirty="0">
              <a:solidFill>
                <a:srgbClr val="000000"/>
              </a:solidFill>
              <a:latin typeface="LinLibertineT"/>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lang="en-US" sz="1800" b="1" dirty="0">
              <a:solidFill>
                <a:srgbClr val="000000"/>
              </a:solidFill>
              <a:latin typeface="LinLibertineT"/>
            </a:endParaRPr>
          </a:p>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endParaRPr>
          </a:p>
          <a:p>
            <a:pPr marR="0" lvl="0" algn="l" defTabSz="914400" rtl="0" eaLnBrk="1" fontAlgn="base" latinLnBrk="0" hangingPunct="1">
              <a:lnSpc>
                <a:spcPct val="100000"/>
              </a:lnSpc>
              <a:spcBef>
                <a:spcPct val="0"/>
              </a:spcBef>
              <a:spcAft>
                <a:spcPct val="0"/>
              </a:spcAft>
              <a:buClrTx/>
              <a:buSzTx/>
              <a:tabLst/>
              <a:defRPr/>
            </a:pPr>
            <a:endPar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endParaRPr>
          </a:p>
          <a:p>
            <a:pPr marL="171450" indent="-171450">
              <a:lnSpc>
                <a:spcPct val="200000"/>
              </a:lnSpc>
              <a:buFont typeface="Courier New" panose="02070309020205020404" pitchFamily="49" charset="0"/>
              <a:buChar char="o"/>
              <a:defRPr/>
            </a:pPr>
            <a:r>
              <a:rPr lang="en-US" sz="1800" b="1" dirty="0">
                <a:solidFill>
                  <a:srgbClr val="000000"/>
                </a:solidFill>
                <a:latin typeface="LinLibertineT"/>
              </a:rPr>
              <a:t>Two categories  of </a:t>
            </a:r>
            <a:r>
              <a:rPr lang="en-US" sz="1800" b="1" dirty="0" smtClean="0">
                <a:solidFill>
                  <a:srgbClr val="000000"/>
                </a:solidFill>
                <a:latin typeface="LinLibertineT"/>
              </a:rPr>
              <a:t>Animations</a:t>
            </a:r>
            <a:endParaRPr lang="en-US" sz="1800" b="1" dirty="0">
              <a:solidFill>
                <a:srgbClr val="000000"/>
              </a:solidFill>
              <a:latin typeface="LinLibertineT"/>
            </a:endParaRPr>
          </a:p>
          <a:p>
            <a:pPr marL="800100" lvl="1" indent="-342900">
              <a:lnSpc>
                <a:spcPct val="200000"/>
              </a:lnSpc>
              <a:buFont typeface="Courier New" panose="02070309020205020404" pitchFamily="49" charset="0"/>
              <a:buChar char="o"/>
              <a:defRPr/>
            </a:pPr>
            <a:r>
              <a:rPr lang="en-US" sz="1200" dirty="0">
                <a:solidFill>
                  <a:prstClr val="black"/>
                </a:solidFill>
              </a:rPr>
              <a:t>Showing the progression on the word</a:t>
            </a:r>
          </a:p>
          <a:p>
            <a:pPr marL="800100" lvl="1" indent="-342900">
              <a:lnSpc>
                <a:spcPct val="200000"/>
              </a:lnSpc>
              <a:buFont typeface="Courier New" panose="02070309020205020404" pitchFamily="49" charset="0"/>
              <a:buChar char="o"/>
              <a:defRPr/>
            </a:pPr>
            <a:r>
              <a:rPr lang="en-US" sz="1200" dirty="0">
                <a:solidFill>
                  <a:prstClr val="black"/>
                </a:solidFill>
              </a:rPr>
              <a:t>Showing the FSM’s current </a:t>
            </a:r>
            <a:r>
              <a:rPr lang="en-US" sz="1200" dirty="0" smtClean="0">
                <a:solidFill>
                  <a:prstClr val="black"/>
                </a:solidFill>
              </a:rPr>
              <a:t>state</a:t>
            </a:r>
          </a:p>
          <a:p>
            <a:pPr marL="342900" indent="-342900">
              <a:lnSpc>
                <a:spcPct val="200000"/>
              </a:lnSpc>
              <a:buFont typeface="Courier New" panose="02070309020205020404" pitchFamily="49" charset="0"/>
              <a:buChar char="o"/>
              <a:defRPr/>
            </a:pPr>
            <a:r>
              <a:rPr kumimoji="0" lang="fr-FR" sz="1800" b="1" i="0" u="none" strike="noStrike" kern="1200" cap="none" spc="0" normalizeH="0" baseline="0" noProof="0" dirty="0" smtClean="0">
                <a:ln>
                  <a:noFill/>
                </a:ln>
                <a:solidFill>
                  <a:prstClr val="black"/>
                </a:solidFill>
                <a:effectLst/>
                <a:uLnTx/>
                <a:uFillTx/>
                <a:ea typeface="ＭＳ Ｐゴシック" charset="0"/>
              </a:rPr>
              <a:t>Alternative </a:t>
            </a:r>
            <a:r>
              <a:rPr kumimoji="0" lang="fr-FR" sz="1800" b="1" i="0" u="none" strike="noStrike" kern="1200" cap="none" spc="0" normalizeH="0" baseline="0" noProof="0" dirty="0" err="1" smtClean="0">
                <a:ln>
                  <a:noFill/>
                </a:ln>
                <a:solidFill>
                  <a:prstClr val="black"/>
                </a:solidFill>
                <a:effectLst/>
                <a:uLnTx/>
                <a:uFillTx/>
                <a:ea typeface="ＭＳ Ｐゴシック" charset="0"/>
              </a:rPr>
              <a:t>representation</a:t>
            </a:r>
            <a:r>
              <a:rPr kumimoji="0" lang="fr-FR" sz="1800" b="1" i="0" u="none" strike="noStrike" kern="1200" cap="none" spc="0" normalizeH="0" baseline="0" noProof="0" dirty="0" smtClean="0">
                <a:ln>
                  <a:noFill/>
                </a:ln>
                <a:solidFill>
                  <a:prstClr val="black"/>
                </a:solidFill>
                <a:effectLst/>
                <a:uLnTx/>
                <a:uFillTx/>
                <a:ea typeface="ＭＳ Ｐゴシック" charset="0"/>
              </a:rPr>
              <a:t> of MA</a:t>
            </a:r>
          </a:p>
        </p:txBody>
      </p:sp>
      <p:sp>
        <p:nvSpPr>
          <p:cNvPr id="15" name="Rectangle 14"/>
          <p:cNvSpPr/>
          <p:nvPr/>
        </p:nvSpPr>
        <p:spPr>
          <a:xfrm>
            <a:off x="816942" y="2412267"/>
            <a:ext cx="3798168"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noProof="0" dirty="0" smtClean="0">
                <a:ln>
                  <a:noFill/>
                </a:ln>
                <a:solidFill>
                  <a:srgbClr val="000000"/>
                </a:solidFill>
                <a:effectLst/>
                <a:uLnTx/>
                <a:uFillTx/>
                <a:latin typeface="SFORM9"/>
                <a:ea typeface="ＭＳ Ｐゴシック" charset="0"/>
              </a:rPr>
              <a:t>  </a:t>
            </a:r>
            <a:r>
              <a:rPr kumimoji="0" lang="en-US" sz="2000" b="0" i="0" u="none" strike="noStrike" kern="1200" cap="none" spc="0" normalizeH="0" baseline="0" noProof="0" dirty="0" smtClean="0">
                <a:ln>
                  <a:noFill/>
                </a:ln>
                <a:solidFill>
                  <a:srgbClr val="000000"/>
                </a:solidFill>
                <a:effectLst/>
                <a:uLnTx/>
                <a:uFillTx/>
                <a:latin typeface="SFORM9"/>
                <a:ea typeface="ＭＳ Ｐゴシック" charset="0"/>
              </a:rPr>
              <a:t>State              Transition</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6" name="Ellipse 15"/>
          <p:cNvSpPr/>
          <p:nvPr/>
        </p:nvSpPr>
        <p:spPr>
          <a:xfrm>
            <a:off x="1043608" y="2847900"/>
            <a:ext cx="468000" cy="468000"/>
          </a:xfrm>
          <a:prstGeom prst="ellipse">
            <a:avLst/>
          </a:prstGeom>
          <a:ln w="19050">
            <a:solidFill>
              <a:schemeClr val="tx1"/>
            </a:solidFill>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cxnSp>
        <p:nvCxnSpPr>
          <p:cNvPr id="17" name="Connecteur droit avec flèche 16"/>
          <p:cNvCxnSpPr/>
          <p:nvPr/>
        </p:nvCxnSpPr>
        <p:spPr>
          <a:xfrm>
            <a:off x="2716026" y="3140968"/>
            <a:ext cx="1008000" cy="0"/>
          </a:xfrm>
          <a:prstGeom prst="straightConnector1">
            <a:avLst/>
          </a:prstGeom>
          <a:ln w="28575">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pic>
        <p:nvPicPr>
          <p:cNvPr id="18" name="Image 17"/>
          <p:cNvPicPr>
            <a:picLocks noChangeAspect="1"/>
          </p:cNvPicPr>
          <p:nvPr/>
        </p:nvPicPr>
        <p:blipFill>
          <a:blip r:embed="rId3"/>
          <a:stretch>
            <a:fillRect/>
          </a:stretch>
        </p:blipFill>
        <p:spPr>
          <a:xfrm>
            <a:off x="5240960" y="2702866"/>
            <a:ext cx="1864579" cy="1295609"/>
          </a:xfrm>
          <a:prstGeom prst="rect">
            <a:avLst/>
          </a:prstGeom>
        </p:spPr>
      </p:pic>
      <p:pic>
        <p:nvPicPr>
          <p:cNvPr id="19" name="Image 18"/>
          <p:cNvPicPr>
            <a:picLocks noChangeAspect="1"/>
          </p:cNvPicPr>
          <p:nvPr/>
        </p:nvPicPr>
        <p:blipFill>
          <a:blip r:embed="rId4"/>
          <a:stretch>
            <a:fillRect/>
          </a:stretch>
        </p:blipFill>
        <p:spPr>
          <a:xfrm>
            <a:off x="4218816" y="4767765"/>
            <a:ext cx="1606603" cy="1152429"/>
          </a:xfrm>
          <a:prstGeom prst="rect">
            <a:avLst/>
          </a:prstGeom>
        </p:spPr>
      </p:pic>
      <p:pic>
        <p:nvPicPr>
          <p:cNvPr id="20" name="Image 19"/>
          <p:cNvPicPr>
            <a:picLocks noChangeAspect="1"/>
          </p:cNvPicPr>
          <p:nvPr/>
        </p:nvPicPr>
        <p:blipFill>
          <a:blip r:embed="rId5"/>
          <a:stretch>
            <a:fillRect/>
          </a:stretch>
        </p:blipFill>
        <p:spPr>
          <a:xfrm>
            <a:off x="5822474" y="4750380"/>
            <a:ext cx="1576301" cy="1116045"/>
          </a:xfrm>
          <a:prstGeom prst="rect">
            <a:avLst/>
          </a:prstGeom>
        </p:spPr>
      </p:pic>
      <p:pic>
        <p:nvPicPr>
          <p:cNvPr id="21" name="Image 20"/>
          <p:cNvPicPr>
            <a:picLocks noChangeAspect="1"/>
          </p:cNvPicPr>
          <p:nvPr/>
        </p:nvPicPr>
        <p:blipFill>
          <a:blip r:embed="rId6"/>
          <a:stretch>
            <a:fillRect/>
          </a:stretch>
        </p:blipFill>
        <p:spPr>
          <a:xfrm>
            <a:off x="7365188" y="4701256"/>
            <a:ext cx="1632381" cy="1214295"/>
          </a:xfrm>
          <a:prstGeom prst="rect">
            <a:avLst/>
          </a:prstGeom>
        </p:spPr>
      </p:pic>
      <p:sp>
        <p:nvSpPr>
          <p:cNvPr id="24" name="Flèche droite 23"/>
          <p:cNvSpPr/>
          <p:nvPr/>
        </p:nvSpPr>
        <p:spPr>
          <a:xfrm rot="5400000">
            <a:off x="6068422" y="3939897"/>
            <a:ext cx="314888" cy="432048"/>
          </a:xfrm>
          <a:prstGeom prst="rightArrow">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6" name="Rectangle 5"/>
          <p:cNvSpPr/>
          <p:nvPr/>
        </p:nvSpPr>
        <p:spPr>
          <a:xfrm>
            <a:off x="4218816" y="4481491"/>
            <a:ext cx="4820164" cy="1560063"/>
          </a:xfrm>
          <a:prstGeom prst="rect">
            <a:avLst/>
          </a:prstGeom>
          <a:noFill/>
          <a:ln>
            <a:solidFill>
              <a:schemeClr val="tx1"/>
            </a:solidFill>
            <a:prstDash val="sysDot"/>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782396" y="4238655"/>
            <a:ext cx="5292080" cy="253916"/>
          </a:xfrm>
          <a:prstGeom prst="rect">
            <a:avLst/>
          </a:prstGeom>
        </p:spPr>
        <p:txBody>
          <a:bodyPr wrap="square">
            <a:spAutoFit/>
          </a:bodyPr>
          <a:lstStyle/>
          <a:p>
            <a:pPr lvl="0" algn="ctr">
              <a:defRPr/>
            </a:pPr>
            <a:r>
              <a:rPr lang="en-US" sz="1050" b="1" dirty="0">
                <a:solidFill>
                  <a:prstClr val="black"/>
                </a:solidFill>
              </a:rPr>
              <a:t>Variability model animation specification </a:t>
            </a:r>
          </a:p>
        </p:txBody>
      </p:sp>
      <p:sp>
        <p:nvSpPr>
          <p:cNvPr id="27" name="Rectangle 26"/>
          <p:cNvSpPr/>
          <p:nvPr/>
        </p:nvSpPr>
        <p:spPr>
          <a:xfrm>
            <a:off x="4241969" y="4565780"/>
            <a:ext cx="1475112" cy="251638"/>
          </a:xfrm>
          <a:prstGeom prst="rect">
            <a:avLst/>
          </a:prstGeom>
        </p:spPr>
        <p:txBody>
          <a:bodyPr wrap="square">
            <a:spAutoFit/>
          </a:bodyPr>
          <a:lstStyle/>
          <a:p>
            <a:pPr algn="ctr"/>
            <a:r>
              <a:rPr lang="en-US" sz="1050" b="1" dirty="0" smtClean="0">
                <a:solidFill>
                  <a:prstClr val="black"/>
                </a:solidFill>
              </a:rPr>
              <a:t>Sequential</a:t>
            </a:r>
            <a:endParaRPr lang="en-US" sz="1050" dirty="0"/>
          </a:p>
        </p:txBody>
      </p:sp>
      <p:sp>
        <p:nvSpPr>
          <p:cNvPr id="28" name="Rectangle 27"/>
          <p:cNvSpPr/>
          <p:nvPr/>
        </p:nvSpPr>
        <p:spPr>
          <a:xfrm>
            <a:off x="5930812" y="4569266"/>
            <a:ext cx="1434376" cy="261610"/>
          </a:xfrm>
          <a:prstGeom prst="rect">
            <a:avLst/>
          </a:prstGeom>
        </p:spPr>
        <p:txBody>
          <a:bodyPr wrap="square">
            <a:spAutoFit/>
          </a:bodyPr>
          <a:lstStyle/>
          <a:p>
            <a:pPr algn="ctr"/>
            <a:r>
              <a:rPr lang="en-US" sz="1100" b="1" dirty="0" smtClean="0">
                <a:solidFill>
                  <a:prstClr val="black"/>
                </a:solidFill>
              </a:rPr>
              <a:t>Concurrent</a:t>
            </a:r>
            <a:endParaRPr lang="en-US" sz="1100" dirty="0"/>
          </a:p>
        </p:txBody>
      </p:sp>
      <p:sp>
        <p:nvSpPr>
          <p:cNvPr id="29" name="Rectangle 28"/>
          <p:cNvSpPr/>
          <p:nvPr/>
        </p:nvSpPr>
        <p:spPr>
          <a:xfrm>
            <a:off x="7504169" y="4563502"/>
            <a:ext cx="1390796" cy="253916"/>
          </a:xfrm>
          <a:prstGeom prst="rect">
            <a:avLst/>
          </a:prstGeom>
        </p:spPr>
        <p:txBody>
          <a:bodyPr wrap="square">
            <a:spAutoFit/>
          </a:bodyPr>
          <a:lstStyle/>
          <a:p>
            <a:pPr algn="ctr"/>
            <a:r>
              <a:rPr lang="en-US" sz="1050" b="1" dirty="0" smtClean="0">
                <a:solidFill>
                  <a:prstClr val="black"/>
                </a:solidFill>
              </a:rPr>
              <a:t>Timed </a:t>
            </a:r>
            <a:r>
              <a:rPr lang="en-US" sz="1050" b="1" dirty="0">
                <a:solidFill>
                  <a:prstClr val="black"/>
                </a:solidFill>
              </a:rPr>
              <a:t>approach </a:t>
            </a:r>
            <a:endParaRPr lang="en-US" sz="1050" dirty="0"/>
          </a:p>
        </p:txBody>
      </p:sp>
      <p:pic>
        <p:nvPicPr>
          <p:cNvPr id="5" name="Image 4"/>
          <p:cNvPicPr>
            <a:picLocks noChangeAspect="1"/>
          </p:cNvPicPr>
          <p:nvPr/>
        </p:nvPicPr>
        <p:blipFill>
          <a:blip r:embed="rId7"/>
          <a:stretch>
            <a:fillRect/>
          </a:stretch>
        </p:blipFill>
        <p:spPr>
          <a:xfrm>
            <a:off x="4893881" y="1674718"/>
            <a:ext cx="3966047" cy="833003"/>
          </a:xfrm>
          <a:prstGeom prst="rect">
            <a:avLst/>
          </a:prstGeom>
        </p:spPr>
      </p:pic>
    </p:spTree>
    <p:extLst>
      <p:ext uri="{BB962C8B-B14F-4D97-AF65-F5344CB8AC3E}">
        <p14:creationId xmlns:p14="http://schemas.microsoft.com/office/powerpoint/2010/main" val="3742814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10200"/>
            <a:ext cx="9062784" cy="790787"/>
          </a:xfrm>
        </p:spPr>
        <p:txBody>
          <a:bodyPr/>
          <a:lstStyle/>
          <a:p>
            <a:r>
              <a:rPr lang="en-US" b="0" dirty="0"/>
              <a:t>PN</a:t>
            </a:r>
            <a:r>
              <a:rPr lang="en-US" dirty="0"/>
              <a:t>: A </a:t>
            </a:r>
            <a:r>
              <a:rPr lang="en-US" dirty="0" smtClean="0"/>
              <a:t>DSL </a:t>
            </a:r>
            <a:r>
              <a:rPr lang="en-US" dirty="0"/>
              <a:t>for </a:t>
            </a:r>
            <a:r>
              <a:rPr lang="en-US" dirty="0" smtClean="0"/>
              <a:t>Petri </a:t>
            </a:r>
            <a:r>
              <a:rPr lang="en-US" dirty="0"/>
              <a:t>Nets</a:t>
            </a:r>
            <a:r>
              <a:rPr lang="en-US" sz="4400" dirty="0"/>
              <a:t> </a:t>
            </a:r>
            <a:br>
              <a:rPr lang="en-US" sz="4400" dirty="0"/>
            </a:br>
            <a:endParaRPr lang="en-GB" sz="4000"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15</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angle 7"/>
          <p:cNvSpPr/>
          <p:nvPr/>
        </p:nvSpPr>
        <p:spPr>
          <a:xfrm>
            <a:off x="1165860" y="1333217"/>
            <a:ext cx="6822504" cy="40011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smtClean="0">
                <a:ln>
                  <a:noFill/>
                </a:ln>
                <a:solidFill>
                  <a:srgbClr val="000000"/>
                </a:solidFill>
                <a:effectLst/>
                <a:uLnTx/>
                <a:uFillTx/>
                <a:latin typeface="LinLibertineTB"/>
                <a:ea typeface="ＭＳ Ｐゴシック" charset="0"/>
              </a:rPr>
              <a:t>A MM </a:t>
            </a:r>
            <a:r>
              <a:rPr kumimoji="0" lang="en-US" sz="2000" b="1" i="0" u="none" strike="noStrike" kern="1200" cap="none" spc="0" normalizeH="0" baseline="0" noProof="0" dirty="0">
                <a:ln>
                  <a:noFill/>
                </a:ln>
                <a:solidFill>
                  <a:srgbClr val="000000"/>
                </a:solidFill>
                <a:effectLst/>
                <a:uLnTx/>
                <a:uFillTx/>
                <a:latin typeface="LinLibertineTB"/>
                <a:ea typeface="ＭＳ Ｐゴシック" charset="0"/>
              </a:rPr>
              <a:t>for Place/Transition Petri </a:t>
            </a:r>
            <a:r>
              <a:rPr kumimoji="0" lang="en-US" sz="2000" b="1" i="0" u="none" strike="noStrike" kern="1200" cap="none" spc="0" normalizeH="0" baseline="0" noProof="0" dirty="0" smtClean="0">
                <a:ln>
                  <a:noFill/>
                </a:ln>
                <a:solidFill>
                  <a:srgbClr val="000000"/>
                </a:solidFill>
                <a:effectLst/>
                <a:uLnTx/>
                <a:uFillTx/>
                <a:latin typeface="LinLibertineTB"/>
                <a:ea typeface="ＭＳ Ｐゴシック" charset="0"/>
              </a:rPr>
              <a:t>Nets</a:t>
            </a: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endParaRPr>
          </a:p>
        </p:txBody>
      </p:sp>
      <p:cxnSp>
        <p:nvCxnSpPr>
          <p:cNvPr id="11" name="Connecteur droit 10"/>
          <p:cNvCxnSpPr/>
          <p:nvPr/>
        </p:nvCxnSpPr>
        <p:spPr>
          <a:xfrm flipV="1">
            <a:off x="5220072" y="2132856"/>
            <a:ext cx="0" cy="20520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251520" y="4365104"/>
            <a:ext cx="8280920" cy="1938992"/>
          </a:xfrm>
          <a:prstGeom prst="rect">
            <a:avLst/>
          </a:prstGeom>
        </p:spPr>
        <p:txBody>
          <a:bodyPr wrap="square">
            <a:spAutoFit/>
          </a:bodyPr>
          <a:lstStyle/>
          <a:p>
            <a:pPr marL="342900" lvl="0" indent="-342900">
              <a:buFont typeface="Wingdings" panose="05000000000000000000" pitchFamily="2" charset="2"/>
              <a:buChar char="q"/>
              <a:defRPr/>
            </a:pPr>
            <a:r>
              <a:rPr kumimoji="0" lang="en-US" sz="2100" b="1" i="0" u="none" strike="noStrike" kern="1200" cap="none" spc="0" normalizeH="0" baseline="0" noProof="0" dirty="0" smtClean="0">
                <a:ln>
                  <a:noFill/>
                </a:ln>
                <a:solidFill>
                  <a:srgbClr val="000000"/>
                </a:solidFill>
                <a:effectLst/>
                <a:uLnTx/>
                <a:uFillTx/>
                <a:latin typeface="SFOTI10"/>
                <a:ea typeface="ＭＳ Ｐゴシック" charset="0"/>
              </a:rPr>
              <a:t>Animations PN</a:t>
            </a:r>
            <a:r>
              <a:rPr lang="en-US" sz="2100" b="1" dirty="0">
                <a:solidFill>
                  <a:srgbClr val="000000"/>
                </a:solidFill>
                <a:latin typeface="SFOTI10"/>
              </a:rPr>
              <a:t> </a:t>
            </a:r>
            <a:r>
              <a:rPr lang="en-US" sz="2100" b="1" dirty="0" smtClean="0">
                <a:solidFill>
                  <a:srgbClr val="000000"/>
                </a:solidFill>
                <a:latin typeface="SFOTI10"/>
              </a:rPr>
              <a:t>(</a:t>
            </a:r>
            <a:r>
              <a:rPr lang="en-US" sz="2400" b="1" dirty="0">
                <a:solidFill>
                  <a:srgbClr val="FF0000"/>
                </a:solidFill>
                <a:latin typeface="SFRM1000"/>
              </a:rPr>
              <a:t>firing</a:t>
            </a:r>
            <a:r>
              <a:rPr lang="en-US" sz="2400" dirty="0">
                <a:solidFill>
                  <a:srgbClr val="000000"/>
                </a:solidFill>
                <a:latin typeface="SFRM1000"/>
              </a:rPr>
              <a:t> a </a:t>
            </a:r>
            <a:r>
              <a:rPr lang="en-US" sz="2400" dirty="0" smtClean="0">
                <a:solidFill>
                  <a:srgbClr val="000000"/>
                </a:solidFill>
                <a:latin typeface="SFRM1000"/>
              </a:rPr>
              <a:t>transition</a:t>
            </a:r>
            <a:r>
              <a:rPr lang="en-US" sz="2100" b="1" dirty="0" smtClean="0">
                <a:solidFill>
                  <a:srgbClr val="000000"/>
                </a:solidFill>
                <a:latin typeface="SFOTI10"/>
              </a:rPr>
              <a:t>)</a:t>
            </a:r>
            <a:endParaRPr kumimoji="0" lang="en-US" sz="2100" b="1" i="0" u="none" strike="noStrike" kern="1200" cap="none" spc="0" normalizeH="0" baseline="0" noProof="0" dirty="0" smtClean="0">
              <a:ln>
                <a:noFill/>
              </a:ln>
              <a:solidFill>
                <a:srgbClr val="000000"/>
              </a:solidFill>
              <a:effectLst/>
              <a:uLnTx/>
              <a:uFillTx/>
              <a:latin typeface="SFOTI10"/>
              <a:ea typeface="ＭＳ Ｐゴシック" charset="0"/>
            </a:endParaRP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fr-BE" sz="1600" b="1" i="0" u="none" strike="noStrike" kern="1200" cap="none" spc="0" normalizeH="0" baseline="0" noProof="0" dirty="0" err="1" smtClean="0">
                <a:ln>
                  <a:noFill/>
                </a:ln>
                <a:solidFill>
                  <a:srgbClr val="000000"/>
                </a:solidFill>
                <a:effectLst/>
                <a:uLnTx/>
                <a:uFillTx/>
                <a:latin typeface="Arial" panose="020B0604020202020204" pitchFamily="34" charset="0"/>
                <a:cs typeface="Arial" panose="020B0604020202020204" pitchFamily="34" charset="0"/>
              </a:rPr>
              <a:t>Concrete</a:t>
            </a:r>
            <a:r>
              <a:rPr kumimoji="0" lang="fr-BE" sz="1600" b="1"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 </a:t>
            </a:r>
            <a:r>
              <a:rPr kumimoji="0" lang="fr-BE" sz="1600" b="1" i="0" u="none" strike="noStrike" kern="1200" cap="none" spc="0" normalizeH="0" baseline="0" noProof="0" dirty="0" err="1" smtClean="0">
                <a:ln>
                  <a:noFill/>
                </a:ln>
                <a:solidFill>
                  <a:srgbClr val="000000"/>
                </a:solidFill>
                <a:effectLst/>
                <a:uLnTx/>
                <a:uFillTx/>
                <a:latin typeface="Arial" panose="020B0604020202020204" pitchFamily="34" charset="0"/>
                <a:cs typeface="Arial" panose="020B0604020202020204" pitchFamily="34" charset="0"/>
              </a:rPr>
              <a:t>Syntax</a:t>
            </a:r>
            <a:r>
              <a:rPr kumimoji="0" lang="fr-BE" sz="1600" b="1"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rPr>
              <a:t>: </a:t>
            </a:r>
            <a:r>
              <a:rPr kumimoji="0" lang="en-US" sz="16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rPr>
              <a:t>circle</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 black thin box, directed arrow </a:t>
            </a:r>
            <a:endParaRPr kumimoji="0" lang="en-US" sz="1600" b="1" i="0" u="none" strike="noStrike" kern="120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endParaRP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smtClean="0">
                <a:ln>
                  <a:noFill/>
                </a:ln>
                <a:solidFill>
                  <a:srgbClr val="000000"/>
                </a:solidFill>
                <a:effectLst/>
                <a:uLnTx/>
                <a:uFillTx/>
                <a:latin typeface="SFOTI10"/>
              </a:rPr>
              <a:t>UA: </a:t>
            </a:r>
            <a:r>
              <a:rPr kumimoji="0" lang="en-US" sz="1600" b="0" i="0" u="none" strike="noStrike" kern="1200" cap="none" spc="0" normalizeH="0" baseline="0" noProof="0" dirty="0" smtClean="0">
                <a:ln>
                  <a:noFill/>
                </a:ln>
                <a:solidFill>
                  <a:prstClr val="black"/>
                </a:solidFill>
                <a:effectLst/>
                <a:uLnTx/>
                <a:uFillTx/>
              </a:rPr>
              <a:t>Highlight, Removing, </a:t>
            </a:r>
            <a:r>
              <a:rPr kumimoji="0" lang="en-US" sz="1600" b="0" i="0" u="none" strike="noStrike" kern="1200" cap="none" spc="0" normalizeH="0" baseline="0" noProof="0" dirty="0">
                <a:ln>
                  <a:noFill/>
                </a:ln>
                <a:solidFill>
                  <a:prstClr val="black"/>
                </a:solidFill>
                <a:effectLst/>
                <a:uLnTx/>
                <a:uFillTx/>
              </a:rPr>
              <a:t>creating </a:t>
            </a:r>
            <a:endParaRPr kumimoji="0" lang="en-US" sz="1600" b="0" i="0" u="none" strike="noStrike" kern="1200" cap="none" spc="0" normalizeH="0" baseline="0" noProof="0" dirty="0" smtClean="0">
              <a:ln>
                <a:noFill/>
              </a:ln>
              <a:solidFill>
                <a:prstClr val="black"/>
              </a:solidFill>
              <a:effectLst/>
              <a:uLnTx/>
              <a:uFillTx/>
            </a:endParaRP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1" i="0" u="none" strike="noStrike" kern="1200" cap="none" spc="0" normalizeH="0" baseline="0" noProof="0" dirty="0" smtClean="0">
                <a:ln>
                  <a:noFill/>
                </a:ln>
                <a:solidFill>
                  <a:prstClr val="black"/>
                </a:solidFill>
                <a:effectLst/>
                <a:uLnTx/>
                <a:uFillTx/>
              </a:rPr>
              <a:t>Animation CTRL</a:t>
            </a:r>
            <a:r>
              <a:rPr kumimoji="0" lang="en-US" sz="1600" b="0" i="0" u="none" strike="noStrike" kern="1200" cap="none" spc="0" normalizeH="0" baseline="0" noProof="0" dirty="0" smtClean="0">
                <a:ln>
                  <a:noFill/>
                </a:ln>
                <a:solidFill>
                  <a:prstClr val="black"/>
                </a:solidFill>
                <a:effectLst/>
                <a:uLnTx/>
                <a:uFillTx/>
              </a:rPr>
              <a:t>: sequentially</a:t>
            </a:r>
            <a:endParaRPr kumimoji="0" lang="en-US" sz="1400" b="0" i="0" u="none" strike="noStrike" kern="1200" cap="none" spc="0" normalizeH="0" baseline="0" noProof="0" dirty="0" smtClean="0">
              <a:ln>
                <a:noFill/>
              </a:ln>
              <a:solidFill>
                <a:prstClr val="black"/>
              </a:solidFill>
              <a:effectLst/>
              <a:uLnTx/>
              <a:uFillTx/>
              <a:latin typeface="Arial" charset="0"/>
              <a:ea typeface="ＭＳ Ｐゴシック" charset="0"/>
            </a:endParaRPr>
          </a:p>
          <a:p>
            <a:pPr marL="742950" marR="0" lvl="1" indent="-285750" algn="l" defTabSz="914400" rtl="0" eaLnBrk="1" fontAlgn="base" latinLnBrk="0" hangingPunct="1">
              <a:lnSpc>
                <a:spcPct val="15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P</a:t>
            </a:r>
            <a:r>
              <a:rPr kumimoji="0" lang="en-US" sz="1600" b="0" i="0" u="none" strike="noStrike" kern="1200" cap="none" spc="0" normalizeH="0" baseline="0" noProof="0" dirty="0" smtClean="0">
                <a:ln>
                  <a:noFill/>
                </a:ln>
                <a:solidFill>
                  <a:prstClr val="black"/>
                </a:solidFill>
                <a:effectLst/>
                <a:uLnTx/>
                <a:uFillTx/>
                <a:latin typeface="Arial" charset="0"/>
                <a:ea typeface="ＭＳ Ｐゴシック" charset="0"/>
              </a:rPr>
              <a:t>erform </a:t>
            </a: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them step by step, or </a:t>
            </a:r>
            <a:r>
              <a:rPr kumimoji="0" lang="en-US" sz="1600" b="0" i="0" u="none" strike="noStrike" kern="1200" cap="none" spc="0" normalizeH="0" baseline="0" noProof="0" dirty="0" smtClean="0">
                <a:ln>
                  <a:noFill/>
                </a:ln>
                <a:solidFill>
                  <a:prstClr val="black"/>
                </a:solidFill>
                <a:effectLst/>
                <a:uLnTx/>
                <a:uFillTx/>
                <a:latin typeface="Arial" charset="0"/>
                <a:ea typeface="ＭＳ Ｐゴシック" charset="0"/>
              </a:rPr>
              <a:t>automatically, or </a:t>
            </a: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even </a:t>
            </a:r>
            <a:r>
              <a:rPr kumimoji="0" lang="en-US" sz="1600" b="0" i="0" u="none" strike="noStrike" kern="1200" cap="none" spc="0" normalizeH="0" baseline="0" noProof="0" dirty="0" smtClean="0">
                <a:ln>
                  <a:noFill/>
                </a:ln>
                <a:solidFill>
                  <a:prstClr val="black"/>
                </a:solidFill>
                <a:effectLst/>
                <a:uLnTx/>
                <a:uFillTx/>
                <a:latin typeface="Arial" charset="0"/>
                <a:ea typeface="ＭＳ Ｐゴシック" charset="0"/>
              </a:rPr>
              <a:t>interactively</a:t>
            </a:r>
            <a:endParaRPr kumimoji="0" lang="en-US" sz="1600" b="1" i="0" u="none" strike="noStrike" kern="1200" cap="none" spc="0" normalizeH="0" baseline="0" noProof="0" dirty="0">
              <a:ln>
                <a:noFill/>
              </a:ln>
              <a:solidFill>
                <a:prstClr val="black"/>
              </a:solidFill>
              <a:effectLst/>
              <a:uLnTx/>
              <a:uFillTx/>
              <a:latin typeface="Arial" charset="0"/>
              <a:ea typeface="ＭＳ Ｐゴシック" charset="0"/>
            </a:endParaRPr>
          </a:p>
        </p:txBody>
      </p:sp>
      <p:pic>
        <p:nvPicPr>
          <p:cNvPr id="13" name="Image 12"/>
          <p:cNvPicPr>
            <a:picLocks noChangeAspect="1"/>
          </p:cNvPicPr>
          <p:nvPr/>
        </p:nvPicPr>
        <p:blipFill>
          <a:blip r:embed="rId3"/>
          <a:stretch>
            <a:fillRect/>
          </a:stretch>
        </p:blipFill>
        <p:spPr>
          <a:xfrm>
            <a:off x="5436096" y="2475701"/>
            <a:ext cx="3475682" cy="1230889"/>
          </a:xfrm>
          <a:prstGeom prst="rect">
            <a:avLst/>
          </a:prstGeom>
        </p:spPr>
      </p:pic>
      <p:sp>
        <p:nvSpPr>
          <p:cNvPr id="32" name="Rectangle 31"/>
          <p:cNvSpPr/>
          <p:nvPr/>
        </p:nvSpPr>
        <p:spPr>
          <a:xfrm>
            <a:off x="71410" y="2014358"/>
            <a:ext cx="600182" cy="39156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PN</a:t>
            </a:r>
            <a:endParaRPr lang="en-GB" sz="1200" b="1" dirty="0">
              <a:solidFill>
                <a:schemeClr val="tx1"/>
              </a:solidFill>
              <a:latin typeface="Courier New" panose="02070309020205020404" pitchFamily="49" charset="0"/>
              <a:cs typeface="Courier New" panose="02070309020205020404" pitchFamily="49" charset="0"/>
            </a:endParaRPr>
          </a:p>
        </p:txBody>
      </p:sp>
      <p:grpSp>
        <p:nvGrpSpPr>
          <p:cNvPr id="33" name="Group 25"/>
          <p:cNvGrpSpPr/>
          <p:nvPr/>
        </p:nvGrpSpPr>
        <p:grpSpPr>
          <a:xfrm>
            <a:off x="2077001" y="3684909"/>
            <a:ext cx="1492862" cy="536179"/>
            <a:chOff x="1238249" y="1120272"/>
            <a:chExt cx="1057277" cy="536179"/>
          </a:xfrm>
        </p:grpSpPr>
        <p:sp>
          <p:nvSpPr>
            <p:cNvPr id="34" name="Rectangle 33"/>
            <p:cNvSpPr/>
            <p:nvPr/>
          </p:nvSpPr>
          <p:spPr>
            <a:xfrm>
              <a:off x="1238250" y="1120272"/>
              <a:ext cx="1057276"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Place</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35" name="Rectangle 34"/>
            <p:cNvSpPr/>
            <p:nvPr/>
          </p:nvSpPr>
          <p:spPr>
            <a:xfrm>
              <a:off x="1238249" y="1396497"/>
              <a:ext cx="1057276" cy="2599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000" b="1" dirty="0" err="1">
                  <a:solidFill>
                    <a:srgbClr val="FF0000"/>
                  </a:solidFill>
                  <a:latin typeface="Courier New" panose="02070309020205020404" pitchFamily="49" charset="0"/>
                  <a:cs typeface="Courier New" panose="02070309020205020404" pitchFamily="49" charset="0"/>
                </a:rPr>
                <a:t>marking</a:t>
              </a:r>
              <a:r>
                <a:rPr lang="fr-FR" sz="1000" b="1" dirty="0">
                  <a:solidFill>
                    <a:srgbClr val="FF0000"/>
                  </a:solidFill>
                  <a:latin typeface="Courier New" panose="02070309020205020404" pitchFamily="49" charset="0"/>
                  <a:cs typeface="Courier New" panose="02070309020205020404" pitchFamily="49" charset="0"/>
                </a:rPr>
                <a:t> : </a:t>
              </a:r>
              <a:r>
                <a:rPr lang="fr-FR" sz="1000" b="1" dirty="0" err="1">
                  <a:solidFill>
                    <a:srgbClr val="FF0000"/>
                  </a:solidFill>
                  <a:latin typeface="Courier New" panose="02070309020205020404" pitchFamily="49" charset="0"/>
                  <a:cs typeface="Courier New" panose="02070309020205020404" pitchFamily="49" charset="0"/>
                </a:rPr>
                <a:t>Integer</a:t>
              </a:r>
              <a:endParaRPr lang="fr-FR" sz="1000" b="1" dirty="0">
                <a:solidFill>
                  <a:srgbClr val="FF0000"/>
                </a:solidFill>
                <a:latin typeface="Courier New" panose="02070309020205020404" pitchFamily="49" charset="0"/>
                <a:cs typeface="Courier New" panose="02070309020205020404" pitchFamily="49" charset="0"/>
              </a:endParaRPr>
            </a:p>
          </p:txBody>
        </p:sp>
      </p:grpSp>
      <p:sp>
        <p:nvSpPr>
          <p:cNvPr id="36" name="TextBox 33"/>
          <p:cNvSpPr txBox="1"/>
          <p:nvPr/>
        </p:nvSpPr>
        <p:spPr>
          <a:xfrm>
            <a:off x="2667257" y="2625892"/>
            <a:ext cx="610973" cy="246221"/>
          </a:xfrm>
          <a:prstGeom prst="rect">
            <a:avLst/>
          </a:prstGeom>
          <a:noFill/>
        </p:spPr>
        <p:txBody>
          <a:bodyPr wrap="square" rtlCol="0">
            <a:spAutoFit/>
          </a:bodyPr>
          <a:lstStyle/>
          <a:p>
            <a:r>
              <a:rPr lang="fr-FR" sz="1000" b="1" dirty="0">
                <a:latin typeface="Courier New" panose="02070309020205020404" pitchFamily="49" charset="0"/>
                <a:cs typeface="Courier New" panose="02070309020205020404" pitchFamily="49" charset="0"/>
              </a:rPr>
              <a:t>1 </a:t>
            </a:r>
            <a:r>
              <a:rPr lang="fr-FR" sz="1000" b="1" dirty="0" err="1">
                <a:latin typeface="Courier New" panose="02070309020205020404" pitchFamily="49" charset="0"/>
                <a:cs typeface="Courier New" panose="02070309020205020404" pitchFamily="49" charset="0"/>
              </a:rPr>
              <a:t>src</a:t>
            </a:r>
            <a:endParaRPr lang="en-GB" sz="1000" b="1" dirty="0">
              <a:latin typeface="Courier New" panose="02070309020205020404" pitchFamily="49" charset="0"/>
              <a:cs typeface="Courier New" panose="02070309020205020404" pitchFamily="49" charset="0"/>
            </a:endParaRPr>
          </a:p>
        </p:txBody>
      </p:sp>
      <p:cxnSp>
        <p:nvCxnSpPr>
          <p:cNvPr id="37" name="Elbow Connector 40"/>
          <p:cNvCxnSpPr>
            <a:stCxn id="32" idx="3"/>
            <a:endCxn id="46" idx="0"/>
          </p:cNvCxnSpPr>
          <p:nvPr/>
        </p:nvCxnSpPr>
        <p:spPr>
          <a:xfrm>
            <a:off x="671592" y="2210141"/>
            <a:ext cx="1271465" cy="552471"/>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8" name="TextBox 42"/>
          <p:cNvSpPr txBox="1"/>
          <p:nvPr/>
        </p:nvSpPr>
        <p:spPr>
          <a:xfrm>
            <a:off x="748467" y="1996289"/>
            <a:ext cx="564805" cy="246221"/>
          </a:xfrm>
          <a:prstGeom prst="rect">
            <a:avLst/>
          </a:prstGeom>
          <a:noFill/>
        </p:spPr>
        <p:txBody>
          <a:bodyPr wrap="square" rtlCol="0">
            <a:spAutoFit/>
          </a:bodyPr>
          <a:lstStyle/>
          <a:p>
            <a:r>
              <a:rPr lang="fr-FR" sz="1000" b="1" dirty="0">
                <a:latin typeface="Courier New" panose="02070309020205020404" pitchFamily="49" charset="0"/>
                <a:cs typeface="Courier New" panose="02070309020205020404" pitchFamily="49" charset="0"/>
              </a:rPr>
              <a:t>1 </a:t>
            </a:r>
            <a:r>
              <a:rPr lang="fr-FR" sz="1000" b="1" dirty="0" err="1" smtClean="0">
                <a:latin typeface="Courier New" panose="02070309020205020404" pitchFamily="49" charset="0"/>
                <a:cs typeface="Courier New" panose="02070309020205020404" pitchFamily="49" charset="0"/>
              </a:rPr>
              <a:t>pn</a:t>
            </a:r>
            <a:endParaRPr lang="en-GB" sz="1000" b="1" dirty="0">
              <a:latin typeface="Courier New" panose="02070309020205020404" pitchFamily="49" charset="0"/>
              <a:cs typeface="Courier New" panose="02070309020205020404" pitchFamily="49" charset="0"/>
            </a:endParaRPr>
          </a:p>
        </p:txBody>
      </p:sp>
      <p:sp>
        <p:nvSpPr>
          <p:cNvPr id="39" name="Rectangle 38"/>
          <p:cNvSpPr/>
          <p:nvPr/>
        </p:nvSpPr>
        <p:spPr>
          <a:xfrm rot="2700000">
            <a:off x="694467" y="2160332"/>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195087" y="3684908"/>
            <a:ext cx="1411740"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Transition</a:t>
            </a:r>
            <a:endParaRPr lang="en-GB" sz="1200" b="1" dirty="0">
              <a:solidFill>
                <a:schemeClr val="tx1"/>
              </a:solidFill>
              <a:latin typeface="Courier New" panose="02070309020205020404" pitchFamily="49" charset="0"/>
              <a:cs typeface="Courier New" panose="02070309020205020404" pitchFamily="49" charset="0"/>
            </a:endParaRPr>
          </a:p>
        </p:txBody>
      </p:sp>
      <p:cxnSp>
        <p:nvCxnSpPr>
          <p:cNvPr id="41" name="Elbow Connector 47"/>
          <p:cNvCxnSpPr>
            <a:stCxn id="32" idx="3"/>
            <a:endCxn id="47" idx="0"/>
          </p:cNvCxnSpPr>
          <p:nvPr/>
        </p:nvCxnSpPr>
        <p:spPr>
          <a:xfrm>
            <a:off x="671592" y="2210141"/>
            <a:ext cx="3815637" cy="552471"/>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2" name="TextBox 50"/>
          <p:cNvSpPr txBox="1"/>
          <p:nvPr/>
        </p:nvSpPr>
        <p:spPr>
          <a:xfrm>
            <a:off x="4014060" y="2373281"/>
            <a:ext cx="516272" cy="400110"/>
          </a:xfrm>
          <a:prstGeom prst="rect">
            <a:avLst/>
          </a:prstGeom>
          <a:noFill/>
        </p:spPr>
        <p:txBody>
          <a:bodyPr wrap="square" rtlCol="0">
            <a:spAutoFit/>
          </a:bodyPr>
          <a:lstStyle/>
          <a:p>
            <a:pPr algn="r"/>
            <a:r>
              <a:rPr lang="fr-FR" sz="1000" b="1" dirty="0">
                <a:latin typeface="Courier New" panose="02070309020205020404" pitchFamily="49" charset="0"/>
                <a:cs typeface="Courier New" panose="02070309020205020404" pitchFamily="49" charset="0"/>
              </a:rPr>
              <a:t>* </a:t>
            </a:r>
            <a:endParaRPr lang="fr-FR" sz="1000" b="1" dirty="0" smtClean="0">
              <a:latin typeface="Courier New" panose="02070309020205020404" pitchFamily="49" charset="0"/>
              <a:cs typeface="Courier New" panose="02070309020205020404" pitchFamily="49" charset="0"/>
            </a:endParaRPr>
          </a:p>
          <a:p>
            <a:pPr algn="r"/>
            <a:r>
              <a:rPr lang="fr-FR" sz="1000" b="1" dirty="0" smtClean="0">
                <a:latin typeface="Courier New" panose="02070309020205020404" pitchFamily="49" charset="0"/>
                <a:cs typeface="Courier New" panose="02070309020205020404" pitchFamily="49" charset="0"/>
              </a:rPr>
              <a:t>arcs</a:t>
            </a:r>
            <a:endParaRPr lang="en-GB" sz="1000" b="1" dirty="0">
              <a:latin typeface="Courier New" panose="02070309020205020404" pitchFamily="49" charset="0"/>
              <a:cs typeface="Courier New" panose="02070309020205020404" pitchFamily="49" charset="0"/>
            </a:endParaRPr>
          </a:p>
        </p:txBody>
      </p:sp>
      <p:cxnSp>
        <p:nvCxnSpPr>
          <p:cNvPr id="43" name="Straight Connector 23"/>
          <p:cNvCxnSpPr/>
          <p:nvPr/>
        </p:nvCxnSpPr>
        <p:spPr>
          <a:xfrm flipH="1">
            <a:off x="2690100" y="2830399"/>
            <a:ext cx="1296000" cy="0"/>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28"/>
          <p:cNvCxnSpPr/>
          <p:nvPr/>
        </p:nvCxnSpPr>
        <p:spPr>
          <a:xfrm flipH="1">
            <a:off x="2690099" y="3169524"/>
            <a:ext cx="1296000" cy="0"/>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5" name="TextBox 183"/>
          <p:cNvSpPr txBox="1"/>
          <p:nvPr/>
        </p:nvSpPr>
        <p:spPr>
          <a:xfrm>
            <a:off x="2657980" y="2948401"/>
            <a:ext cx="595530" cy="246221"/>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1 </a:t>
            </a:r>
            <a:r>
              <a:rPr lang="fr-FR" sz="1000" b="1" dirty="0" err="1" smtClean="0">
                <a:latin typeface="Courier New" panose="02070309020205020404" pitchFamily="49" charset="0"/>
                <a:cs typeface="Courier New" panose="02070309020205020404" pitchFamily="49" charset="0"/>
              </a:rPr>
              <a:t>tgt</a:t>
            </a:r>
            <a:endParaRPr lang="en-GB" sz="1000" b="1" dirty="0">
              <a:latin typeface="Courier New" panose="02070309020205020404" pitchFamily="49" charset="0"/>
              <a:cs typeface="Courier New" panose="02070309020205020404" pitchFamily="49" charset="0"/>
            </a:endParaRPr>
          </a:p>
        </p:txBody>
      </p:sp>
      <p:sp>
        <p:nvSpPr>
          <p:cNvPr id="46" name="Rectangle 45"/>
          <p:cNvSpPr/>
          <p:nvPr/>
        </p:nvSpPr>
        <p:spPr>
          <a:xfrm>
            <a:off x="1210433" y="2762612"/>
            <a:ext cx="1465247" cy="4663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Courier New" panose="02070309020205020404" pitchFamily="49" charset="0"/>
                <a:cs typeface="Courier New" panose="02070309020205020404" pitchFamily="49" charset="0"/>
              </a:rPr>
              <a:t>« abstract »</a:t>
            </a:r>
          </a:p>
          <a:p>
            <a:pPr algn="ctr"/>
            <a:r>
              <a:rPr lang="fr-FR" sz="1200" b="1" i="1" dirty="0" err="1" smtClean="0">
                <a:solidFill>
                  <a:schemeClr val="tx1"/>
                </a:solidFill>
                <a:latin typeface="Courier New" panose="02070309020205020404" pitchFamily="49" charset="0"/>
                <a:cs typeface="Courier New" panose="02070309020205020404" pitchFamily="49" charset="0"/>
              </a:rPr>
              <a:t>Node</a:t>
            </a:r>
            <a:endParaRPr lang="en-GB" sz="1200" b="1" i="1" dirty="0">
              <a:solidFill>
                <a:schemeClr val="tx1"/>
              </a:solidFill>
              <a:latin typeface="Courier New" panose="02070309020205020404" pitchFamily="49" charset="0"/>
              <a:cs typeface="Courier New" panose="02070309020205020404" pitchFamily="49" charset="0"/>
            </a:endParaRPr>
          </a:p>
        </p:txBody>
      </p:sp>
      <p:sp>
        <p:nvSpPr>
          <p:cNvPr id="47" name="Rectangle 46"/>
          <p:cNvSpPr/>
          <p:nvPr/>
        </p:nvSpPr>
        <p:spPr>
          <a:xfrm>
            <a:off x="3975271" y="2762612"/>
            <a:ext cx="1023916" cy="47936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Arc</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48" name="TextBox 52"/>
          <p:cNvSpPr txBox="1"/>
          <p:nvPr/>
        </p:nvSpPr>
        <p:spPr>
          <a:xfrm>
            <a:off x="1943055" y="2378098"/>
            <a:ext cx="600183" cy="400110"/>
          </a:xfrm>
          <a:prstGeom prst="rect">
            <a:avLst/>
          </a:prstGeom>
          <a:noFill/>
        </p:spPr>
        <p:txBody>
          <a:bodyPr wrap="square" rtlCol="0">
            <a:spAutoFit/>
          </a:bodyPr>
          <a:lstStyle/>
          <a:p>
            <a:r>
              <a:rPr lang="fr-FR" sz="1000" b="1" dirty="0">
                <a:latin typeface="Courier New" panose="02070309020205020404" pitchFamily="49" charset="0"/>
                <a:cs typeface="Courier New" panose="02070309020205020404" pitchFamily="49" charset="0"/>
              </a:rPr>
              <a:t>* </a:t>
            </a:r>
            <a:endParaRPr lang="fr-FR" sz="1000" b="1" dirty="0" smtClean="0">
              <a:latin typeface="Courier New" panose="02070309020205020404" pitchFamily="49" charset="0"/>
              <a:cs typeface="Courier New" panose="02070309020205020404" pitchFamily="49" charset="0"/>
            </a:endParaRPr>
          </a:p>
          <a:p>
            <a:r>
              <a:rPr lang="fr-FR" sz="1000" b="1" dirty="0" err="1" smtClean="0">
                <a:latin typeface="Courier New" panose="02070309020205020404" pitchFamily="49" charset="0"/>
                <a:cs typeface="Courier New" panose="02070309020205020404" pitchFamily="49" charset="0"/>
              </a:rPr>
              <a:t>nodes</a:t>
            </a:r>
            <a:endParaRPr lang="en-GB" sz="1000" b="1" dirty="0">
              <a:latin typeface="Courier New" panose="02070309020205020404" pitchFamily="49" charset="0"/>
              <a:cs typeface="Courier New" panose="02070309020205020404" pitchFamily="49" charset="0"/>
            </a:endParaRPr>
          </a:p>
        </p:txBody>
      </p:sp>
      <p:cxnSp>
        <p:nvCxnSpPr>
          <p:cNvPr id="49" name="Elbow Connector 18"/>
          <p:cNvCxnSpPr>
            <a:stCxn id="34" idx="0"/>
            <a:endCxn id="46" idx="2"/>
          </p:cNvCxnSpPr>
          <p:nvPr/>
        </p:nvCxnSpPr>
        <p:spPr>
          <a:xfrm rot="16200000" flipV="1">
            <a:off x="2155265" y="3016741"/>
            <a:ext cx="455960" cy="880376"/>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Elbow Connector 20"/>
          <p:cNvCxnSpPr>
            <a:stCxn id="40" idx="0"/>
            <a:endCxn id="46" idx="2"/>
          </p:cNvCxnSpPr>
          <p:nvPr/>
        </p:nvCxnSpPr>
        <p:spPr>
          <a:xfrm rot="5400000" flipH="1" flipV="1">
            <a:off x="1194028" y="2935879"/>
            <a:ext cx="455959" cy="1042100"/>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51" name="Isosceles Triangle 57"/>
          <p:cNvSpPr/>
          <p:nvPr/>
        </p:nvSpPr>
        <p:spPr>
          <a:xfrm>
            <a:off x="1880456" y="3250309"/>
            <a:ext cx="125198" cy="137746"/>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11796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10200"/>
            <a:ext cx="9062784" cy="790787"/>
          </a:xfrm>
        </p:spPr>
        <p:txBody>
          <a:bodyPr/>
          <a:lstStyle/>
          <a:p>
            <a:r>
              <a:rPr lang="en-US" dirty="0" smtClean="0">
                <a:latin typeface="Arial" panose="020B0604020202020204" pitchFamily="34" charset="0"/>
                <a:cs typeface="Arial" panose="020B0604020202020204" pitchFamily="34" charset="0"/>
              </a:rPr>
              <a:t>Challenges </a:t>
            </a:r>
            <a:br>
              <a:rPr lang="en-US" dirty="0" smtClean="0">
                <a:latin typeface="Arial" panose="020B0604020202020204" pitchFamily="34" charset="0"/>
                <a:cs typeface="Arial" panose="020B0604020202020204" pitchFamily="34" charset="0"/>
              </a:rPr>
            </a:br>
            <a:endParaRPr lang="en-GB" sz="4000" b="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16</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ZoneTexte 5"/>
          <p:cNvSpPr txBox="1"/>
          <p:nvPr/>
        </p:nvSpPr>
        <p:spPr>
          <a:xfrm>
            <a:off x="611560" y="1484784"/>
            <a:ext cx="7704856" cy="3785652"/>
          </a:xfrm>
          <a:prstGeom prst="rect">
            <a:avLst/>
          </a:prstGeom>
          <a:noFill/>
        </p:spPr>
        <p:txBody>
          <a:bodyPr wrap="square" rtlCol="0">
            <a:spAutoFit/>
          </a:bodyPr>
          <a:lstStyle/>
          <a:p>
            <a:pPr marL="342900" indent="-342900" algn="ctr">
              <a:buFont typeface="Wingdings" panose="05000000000000000000" pitchFamily="2" charset="2"/>
              <a:buChar char="à"/>
              <a:defRPr/>
            </a:pPr>
            <a:endParaRPr lang="fr-FR" sz="1600" b="1" dirty="0" smtClean="0">
              <a:solidFill>
                <a:srgbClr val="000000"/>
              </a:solidFill>
              <a:latin typeface="LinLibertineT"/>
            </a:endParaRPr>
          </a:p>
          <a:p>
            <a:pPr marL="342900" indent="-342900" algn="ctr">
              <a:buFont typeface="Wingdings" panose="05000000000000000000" pitchFamily="2" charset="2"/>
              <a:buChar char="à"/>
              <a:defRPr/>
            </a:pPr>
            <a:endParaRPr lang="fr-FR" sz="1600" b="1" dirty="0">
              <a:solidFill>
                <a:srgbClr val="000000"/>
              </a:solidFill>
              <a:latin typeface="LinLibertineT"/>
            </a:endParaRPr>
          </a:p>
          <a:p>
            <a:pPr marL="342900" indent="-342900" algn="ctr">
              <a:buFont typeface="Wingdings" panose="05000000000000000000" pitchFamily="2" charset="2"/>
              <a:buChar char="à"/>
              <a:defRPr/>
            </a:pPr>
            <a:endParaRPr lang="fr-FR" sz="1600" b="1" dirty="0">
              <a:solidFill>
                <a:srgbClr val="000000"/>
              </a:solidFill>
              <a:latin typeface="LinLibertineT"/>
            </a:endParaRPr>
          </a:p>
          <a:p>
            <a:pPr marL="342900" lvl="0" indent="-342900">
              <a:buFont typeface="Wingdings" panose="05000000000000000000" pitchFamily="2" charset="2"/>
              <a:buChar char="q"/>
              <a:defRPr/>
            </a:pPr>
            <a:r>
              <a:rPr lang="en-US" b="1" dirty="0" smtClean="0">
                <a:solidFill>
                  <a:prstClr val="black"/>
                </a:solidFill>
                <a:latin typeface="Arial" panose="020B0604020202020204" pitchFamily="34" charset="0"/>
                <a:cs typeface="Arial" panose="020B0604020202020204" pitchFamily="34" charset="0"/>
              </a:rPr>
              <a:t>3 Key Challenges to </a:t>
            </a:r>
            <a:r>
              <a:rPr lang="en-US" b="1" dirty="0" err="1" smtClean="0">
                <a:solidFill>
                  <a:prstClr val="black"/>
                </a:solidFill>
                <a:latin typeface="Arial" panose="020B0604020202020204" pitchFamily="34" charset="0"/>
                <a:cs typeface="Arial" panose="020B0604020202020204" pitchFamily="34" charset="0"/>
              </a:rPr>
              <a:t>adress</a:t>
            </a:r>
            <a:r>
              <a:rPr lang="en-US" b="1" dirty="0" smtClean="0">
                <a:solidFill>
                  <a:prstClr val="black"/>
                </a:solidFill>
                <a:latin typeface="Arial" panose="020B0604020202020204" pitchFamily="34" charset="0"/>
                <a:cs typeface="Arial" panose="020B0604020202020204" pitchFamily="34" charset="0"/>
              </a:rPr>
              <a:t>: </a:t>
            </a:r>
            <a:endParaRPr lang="en-US" sz="2800" b="1" dirty="0">
              <a:solidFill>
                <a:prstClr val="black"/>
              </a:solidFill>
            </a:endParaRPr>
          </a:p>
          <a:p>
            <a:pPr marL="1028700" lvl="1" indent="-571500">
              <a:lnSpc>
                <a:spcPct val="250000"/>
              </a:lnSpc>
              <a:buFont typeface="+mj-lt"/>
              <a:buAutoNum type="romanLcPeriod"/>
              <a:defRPr/>
            </a:pPr>
            <a:r>
              <a:rPr lang="en-US" sz="1800" cap="small" dirty="0"/>
              <a:t>E</a:t>
            </a:r>
            <a:r>
              <a:rPr lang="en-US" sz="1600" dirty="0"/>
              <a:t>xplicitly define CS for easily expressing MA;</a:t>
            </a:r>
            <a:r>
              <a:rPr lang="en-US" dirty="0"/>
              <a:t> </a:t>
            </a:r>
          </a:p>
          <a:p>
            <a:pPr marL="1028700" lvl="1" indent="-571500">
              <a:lnSpc>
                <a:spcPct val="250000"/>
              </a:lnSpc>
              <a:buFont typeface="+mj-lt"/>
              <a:buAutoNum type="romanLcPeriod"/>
              <a:defRPr/>
            </a:pPr>
            <a:r>
              <a:rPr lang="en-US" sz="1800" cap="small" dirty="0"/>
              <a:t>B</a:t>
            </a:r>
            <a:r>
              <a:rPr lang="en-US" sz="1600" dirty="0">
                <a:solidFill>
                  <a:prstClr val="black"/>
                </a:solidFill>
              </a:rPr>
              <a:t>uild an MA language to express AU in a compositional way, </a:t>
            </a:r>
          </a:p>
          <a:p>
            <a:pPr marL="1028700" lvl="1" indent="-571500">
              <a:lnSpc>
                <a:spcPct val="250000"/>
              </a:lnSpc>
              <a:buFont typeface="+mj-lt"/>
              <a:buAutoNum type="romanLcPeriod"/>
              <a:defRPr/>
            </a:pPr>
            <a:r>
              <a:rPr lang="en-US" sz="1800" cap="small" dirty="0"/>
              <a:t>E</a:t>
            </a:r>
            <a:r>
              <a:rPr lang="en-US" sz="1600" dirty="0">
                <a:solidFill>
                  <a:prstClr val="black"/>
                </a:solidFill>
              </a:rPr>
              <a:t>xplicitly relate MA units with their transformation counterparts</a:t>
            </a:r>
            <a:endParaRPr lang="en-US" sz="2800" b="1" dirty="0">
              <a:solidFill>
                <a:prstClr val="black"/>
              </a:solidFill>
            </a:endParaRPr>
          </a:p>
          <a:p>
            <a:pPr marL="342900" marR="0" lvl="0" indent="-342900" algn="ctr" defTabSz="914400" rtl="0" eaLnBrk="1" fontAlgn="base" latinLnBrk="0" hangingPunct="1">
              <a:lnSpc>
                <a:spcPct val="100000"/>
              </a:lnSpc>
              <a:spcBef>
                <a:spcPct val="0"/>
              </a:spcBef>
              <a:spcAft>
                <a:spcPct val="0"/>
              </a:spcAft>
              <a:buClrTx/>
              <a:buSzTx/>
              <a:buFont typeface="Wingdings" panose="05000000000000000000" pitchFamily="2" charset="2"/>
              <a:buChar char="à"/>
              <a:tabLst/>
              <a:defRPr/>
            </a:pPr>
            <a:endPar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endParaRPr>
          </a:p>
          <a:p>
            <a:pPr marR="0" lvl="0" algn="ctr"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0214861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33957"/>
            <a:ext cx="9062784" cy="790787"/>
          </a:xfrm>
        </p:spPr>
        <p:txBody>
          <a:bodyPr/>
          <a:lstStyle/>
          <a:p>
            <a:r>
              <a:rPr lang="en-US" sz="4400" dirty="0" smtClean="0">
                <a:latin typeface="Arial" panose="020B0604020202020204" pitchFamily="34" charset="0"/>
                <a:cs typeface="Arial" panose="020B0604020202020204" pitchFamily="34" charset="0"/>
              </a:rPr>
              <a:t>Challenge 1: Concrete </a:t>
            </a:r>
            <a:r>
              <a:rPr lang="en-US" sz="4400" dirty="0">
                <a:latin typeface="Arial" panose="020B0604020202020204" pitchFamily="34" charset="0"/>
                <a:cs typeface="Arial" panose="020B0604020202020204" pitchFamily="34" charset="0"/>
              </a:rPr>
              <a:t>Syntax</a:t>
            </a:r>
            <a:r>
              <a:rPr lang="en-US" sz="4400" dirty="0" smtClean="0">
                <a:latin typeface="Arial" panose="020B0604020202020204" pitchFamily="34" charset="0"/>
                <a:cs typeface="Arial" panose="020B0604020202020204" pitchFamily="34" charset="0"/>
              </a:rPr>
              <a:t/>
            </a:r>
            <a:br>
              <a:rPr lang="en-US" sz="4400" dirty="0" smtClean="0">
                <a:latin typeface="Arial" panose="020B0604020202020204" pitchFamily="34" charset="0"/>
                <a:cs typeface="Arial" panose="020B0604020202020204" pitchFamily="34" charset="0"/>
              </a:rPr>
            </a:br>
            <a:r>
              <a:rPr lang="en-US" sz="4400" dirty="0">
                <a:latin typeface="Arial" panose="020B0604020202020204" pitchFamily="34" charset="0"/>
                <a:cs typeface="Arial" panose="020B0604020202020204" pitchFamily="34" charset="0"/>
              </a:rPr>
              <a:t/>
            </a:r>
            <a:br>
              <a:rPr lang="en-US" sz="4400" dirty="0">
                <a:latin typeface="Arial" panose="020B0604020202020204" pitchFamily="34" charset="0"/>
                <a:cs typeface="Arial" panose="020B0604020202020204" pitchFamily="34" charset="0"/>
              </a:rPr>
            </a:br>
            <a:r>
              <a:rPr lang="en-US" sz="4400" dirty="0">
                <a:latin typeface="Arial" panose="020B0604020202020204" pitchFamily="34" charset="0"/>
                <a:cs typeface="Arial" panose="020B0604020202020204" pitchFamily="34" charset="0"/>
              </a:rPr>
              <a:t> </a:t>
            </a:r>
            <a:br>
              <a:rPr lang="en-US" sz="4400" dirty="0">
                <a:latin typeface="Arial" panose="020B0604020202020204" pitchFamily="34" charset="0"/>
                <a:cs typeface="Arial" panose="020B0604020202020204" pitchFamily="34" charset="0"/>
              </a:rPr>
            </a:br>
            <a:endParaRPr lang="en-GB" sz="3600" b="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17</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object 36"/>
          <p:cNvSpPr txBox="1"/>
          <p:nvPr/>
        </p:nvSpPr>
        <p:spPr>
          <a:xfrm>
            <a:off x="2699792" y="1916832"/>
            <a:ext cx="1144957" cy="307777"/>
          </a:xfrm>
          <a:prstGeom prst="rect">
            <a:avLst/>
          </a:prstGeom>
        </p:spPr>
        <p:txBody>
          <a:bodyPr vert="horz" wrap="square" lIns="0" tIns="0" rIns="0" bIns="0" rtlCol="0">
            <a:spAutoFit/>
          </a:bodyPr>
          <a:lstStyle/>
          <a:p>
            <a:pPr marL="12700">
              <a:lnSpc>
                <a:spcPct val="100000"/>
              </a:lnSpc>
              <a:tabLst>
                <a:tab pos="708025" algn="l"/>
              </a:tabLst>
            </a:pPr>
            <a:r>
              <a:rPr spc="35" dirty="0" smtClean="0">
                <a:latin typeface="Verdana"/>
                <a:cs typeface="Verdana"/>
              </a:rPr>
              <a:t>M</a:t>
            </a:r>
            <a:r>
              <a:rPr spc="40" dirty="0" smtClean="0">
                <a:latin typeface="Verdana"/>
                <a:cs typeface="Verdana"/>
              </a:rPr>
              <a:t>M</a:t>
            </a:r>
            <a:r>
              <a:rPr baseline="-20202" dirty="0" smtClean="0">
                <a:latin typeface="Verdana"/>
                <a:cs typeface="Verdana"/>
              </a:rPr>
              <a:t>AS</a:t>
            </a:r>
            <a:endParaRPr baseline="-20202" dirty="0">
              <a:latin typeface="Verdana"/>
              <a:cs typeface="Verdana"/>
            </a:endParaRPr>
          </a:p>
        </p:txBody>
      </p:sp>
      <p:grpSp>
        <p:nvGrpSpPr>
          <p:cNvPr id="107" name="Groupe 106"/>
          <p:cNvGrpSpPr/>
          <p:nvPr/>
        </p:nvGrpSpPr>
        <p:grpSpPr>
          <a:xfrm>
            <a:off x="3719502" y="2085162"/>
            <a:ext cx="1489485" cy="123790"/>
            <a:chOff x="4499390" y="3286665"/>
            <a:chExt cx="705857" cy="35212"/>
          </a:xfrm>
        </p:grpSpPr>
        <p:grpSp>
          <p:nvGrpSpPr>
            <p:cNvPr id="108" name="Groupe 107"/>
            <p:cNvGrpSpPr/>
            <p:nvPr/>
          </p:nvGrpSpPr>
          <p:grpSpPr>
            <a:xfrm rot="10800000">
              <a:off x="4849850" y="3286665"/>
              <a:ext cx="355397" cy="33854"/>
              <a:chOff x="5163154" y="3271641"/>
              <a:chExt cx="355397" cy="33854"/>
            </a:xfrm>
          </p:grpSpPr>
          <p:sp>
            <p:nvSpPr>
              <p:cNvPr id="112" name="object 39"/>
              <p:cNvSpPr/>
              <p:nvPr/>
            </p:nvSpPr>
            <p:spPr>
              <a:xfrm>
                <a:off x="5169301" y="3271641"/>
                <a:ext cx="349250" cy="27940"/>
              </a:xfrm>
              <a:custGeom>
                <a:avLst/>
                <a:gdLst/>
                <a:ahLst/>
                <a:cxnLst/>
                <a:rect l="l" t="t" r="r" b="b"/>
                <a:pathLst>
                  <a:path w="349250" h="27940">
                    <a:moveTo>
                      <a:pt x="349032" y="15222"/>
                    </a:moveTo>
                    <a:lnTo>
                      <a:pt x="344395" y="9062"/>
                    </a:lnTo>
                    <a:lnTo>
                      <a:pt x="339757" y="4822"/>
                    </a:lnTo>
                    <a:lnTo>
                      <a:pt x="335118" y="3334"/>
                    </a:lnTo>
                    <a:lnTo>
                      <a:pt x="330481" y="5429"/>
                    </a:lnTo>
                    <a:lnTo>
                      <a:pt x="325845" y="10796"/>
                    </a:lnTo>
                    <a:lnTo>
                      <a:pt x="321206" y="17412"/>
                    </a:lnTo>
                    <a:lnTo>
                      <a:pt x="316567" y="23448"/>
                    </a:lnTo>
                    <a:lnTo>
                      <a:pt x="311931" y="27075"/>
                    </a:lnTo>
                    <a:lnTo>
                      <a:pt x="307290" y="26710"/>
                    </a:lnTo>
                    <a:lnTo>
                      <a:pt x="302651" y="22916"/>
                    </a:lnTo>
                    <a:lnTo>
                      <a:pt x="298015" y="17079"/>
                    </a:lnTo>
                    <a:lnTo>
                      <a:pt x="293380" y="10584"/>
                    </a:lnTo>
                    <a:lnTo>
                      <a:pt x="288739" y="5657"/>
                    </a:lnTo>
                    <a:lnTo>
                      <a:pt x="284101" y="3640"/>
                    </a:lnTo>
                    <a:lnTo>
                      <a:pt x="279465" y="4679"/>
                    </a:lnTo>
                    <a:lnTo>
                      <a:pt x="274829" y="8920"/>
                    </a:lnTo>
                    <a:lnTo>
                      <a:pt x="270188" y="15267"/>
                    </a:lnTo>
                    <a:lnTo>
                      <a:pt x="265549" y="21505"/>
                    </a:lnTo>
                    <a:lnTo>
                      <a:pt x="260910" y="26077"/>
                    </a:lnTo>
                    <a:lnTo>
                      <a:pt x="256269" y="27430"/>
                    </a:lnTo>
                    <a:lnTo>
                      <a:pt x="251633" y="24673"/>
                    </a:lnTo>
                    <a:lnTo>
                      <a:pt x="246997" y="19125"/>
                    </a:lnTo>
                    <a:lnTo>
                      <a:pt x="242359" y="12535"/>
                    </a:lnTo>
                    <a:lnTo>
                      <a:pt x="237718" y="6657"/>
                    </a:lnTo>
                    <a:lnTo>
                      <a:pt x="233083" y="3658"/>
                    </a:lnTo>
                    <a:lnTo>
                      <a:pt x="228446" y="4148"/>
                    </a:lnTo>
                    <a:lnTo>
                      <a:pt x="223808" y="7556"/>
                    </a:lnTo>
                    <a:lnTo>
                      <a:pt x="219167" y="13314"/>
                    </a:lnTo>
                    <a:lnTo>
                      <a:pt x="214530" y="19724"/>
                    </a:lnTo>
                    <a:lnTo>
                      <a:pt x="209892" y="24683"/>
                    </a:lnTo>
                    <a:lnTo>
                      <a:pt x="205253" y="27129"/>
                    </a:lnTo>
                    <a:lnTo>
                      <a:pt x="200617" y="25999"/>
                    </a:lnTo>
                    <a:lnTo>
                      <a:pt x="194436" y="21645"/>
                    </a:lnTo>
                    <a:lnTo>
                      <a:pt x="187576" y="9630"/>
                    </a:lnTo>
                    <a:lnTo>
                      <a:pt x="179569" y="0"/>
                    </a:lnTo>
                    <a:lnTo>
                      <a:pt x="173389" y="5510"/>
                    </a:lnTo>
                    <a:lnTo>
                      <a:pt x="168748" y="10876"/>
                    </a:lnTo>
                    <a:lnTo>
                      <a:pt x="164109" y="17490"/>
                    </a:lnTo>
                    <a:lnTo>
                      <a:pt x="159470" y="23525"/>
                    </a:lnTo>
                    <a:lnTo>
                      <a:pt x="154828" y="27156"/>
                    </a:lnTo>
                    <a:lnTo>
                      <a:pt x="150193" y="26792"/>
                    </a:lnTo>
                    <a:lnTo>
                      <a:pt x="145557" y="23003"/>
                    </a:lnTo>
                    <a:lnTo>
                      <a:pt x="140919" y="17178"/>
                    </a:lnTo>
                    <a:lnTo>
                      <a:pt x="136278" y="10706"/>
                    </a:lnTo>
                    <a:lnTo>
                      <a:pt x="130098" y="2222"/>
                    </a:lnTo>
                    <a:lnTo>
                      <a:pt x="123907" y="1187"/>
                    </a:lnTo>
                    <a:lnTo>
                      <a:pt x="117727" y="9001"/>
                    </a:lnTo>
                    <a:lnTo>
                      <a:pt x="113090" y="15352"/>
                    </a:lnTo>
                    <a:lnTo>
                      <a:pt x="108452" y="21597"/>
                    </a:lnTo>
                    <a:lnTo>
                      <a:pt x="103813" y="26171"/>
                    </a:lnTo>
                    <a:lnTo>
                      <a:pt x="99177" y="27511"/>
                    </a:lnTo>
                    <a:lnTo>
                      <a:pt x="94540" y="24754"/>
                    </a:lnTo>
                    <a:lnTo>
                      <a:pt x="89901" y="19207"/>
                    </a:lnTo>
                    <a:lnTo>
                      <a:pt x="85263" y="12629"/>
                    </a:lnTo>
                    <a:lnTo>
                      <a:pt x="80626" y="6778"/>
                    </a:lnTo>
                    <a:lnTo>
                      <a:pt x="75989" y="3774"/>
                    </a:lnTo>
                    <a:lnTo>
                      <a:pt x="71351" y="4262"/>
                    </a:lnTo>
                    <a:lnTo>
                      <a:pt x="66712" y="7672"/>
                    </a:lnTo>
                    <a:lnTo>
                      <a:pt x="62075" y="13436"/>
                    </a:lnTo>
                    <a:lnTo>
                      <a:pt x="57434" y="19823"/>
                    </a:lnTo>
                    <a:lnTo>
                      <a:pt x="52796" y="24775"/>
                    </a:lnTo>
                    <a:lnTo>
                      <a:pt x="48160" y="27228"/>
                    </a:lnTo>
                    <a:lnTo>
                      <a:pt x="43525" y="26121"/>
                    </a:lnTo>
                    <a:lnTo>
                      <a:pt x="34112" y="21047"/>
                    </a:lnTo>
                    <a:lnTo>
                      <a:pt x="19441" y="14138"/>
                    </a:lnTo>
                    <a:lnTo>
                      <a:pt x="5930" y="8048"/>
                    </a:lnTo>
                    <a:lnTo>
                      <a:pt x="0" y="5429"/>
                    </a:lnTo>
                  </a:path>
                </a:pathLst>
              </a:custGeom>
              <a:ln w="6698">
                <a:solidFill>
                  <a:srgbClr val="808080"/>
                </a:solidFill>
              </a:ln>
            </p:spPr>
            <p:txBody>
              <a:bodyPr wrap="square" lIns="0" tIns="0" rIns="0" bIns="0" rtlCol="0"/>
              <a:lstStyle/>
              <a:p>
                <a:endParaRPr/>
              </a:p>
            </p:txBody>
          </p:sp>
          <p:sp>
            <p:nvSpPr>
              <p:cNvPr id="113" name="object 41"/>
              <p:cNvSpPr/>
              <p:nvPr/>
            </p:nvSpPr>
            <p:spPr>
              <a:xfrm>
                <a:off x="5163154" y="3274380"/>
                <a:ext cx="48895" cy="31115"/>
              </a:xfrm>
              <a:custGeom>
                <a:avLst/>
                <a:gdLst/>
                <a:ahLst/>
                <a:cxnLst/>
                <a:rect l="l" t="t" r="r" b="b"/>
                <a:pathLst>
                  <a:path w="48895" h="31115">
                    <a:moveTo>
                      <a:pt x="30676" y="13389"/>
                    </a:moveTo>
                    <a:lnTo>
                      <a:pt x="48315" y="6499"/>
                    </a:lnTo>
                    <a:lnTo>
                      <a:pt x="0" y="0"/>
                    </a:lnTo>
                    <a:lnTo>
                      <a:pt x="37583" y="31072"/>
                    </a:lnTo>
                    <a:lnTo>
                      <a:pt x="30676" y="13389"/>
                    </a:lnTo>
                    <a:close/>
                  </a:path>
                </a:pathLst>
              </a:custGeom>
              <a:ln w="3349">
                <a:solidFill>
                  <a:srgbClr val="808080"/>
                </a:solidFill>
              </a:ln>
            </p:spPr>
            <p:txBody>
              <a:bodyPr wrap="square" lIns="0" tIns="0" rIns="0" bIns="0" rtlCol="0"/>
              <a:lstStyle/>
              <a:p>
                <a:endParaRPr/>
              </a:p>
            </p:txBody>
          </p:sp>
        </p:grpSp>
        <p:grpSp>
          <p:nvGrpSpPr>
            <p:cNvPr id="109" name="Groupe 108"/>
            <p:cNvGrpSpPr/>
            <p:nvPr/>
          </p:nvGrpSpPr>
          <p:grpSpPr>
            <a:xfrm rot="10800000">
              <a:off x="4499390" y="3288034"/>
              <a:ext cx="355753" cy="33843"/>
              <a:chOff x="4474869" y="3271641"/>
              <a:chExt cx="355753" cy="33843"/>
            </a:xfrm>
          </p:grpSpPr>
          <p:sp>
            <p:nvSpPr>
              <p:cNvPr id="110" name="object 42"/>
              <p:cNvSpPr/>
              <p:nvPr/>
            </p:nvSpPr>
            <p:spPr>
              <a:xfrm>
                <a:off x="4474869" y="3271641"/>
                <a:ext cx="349250" cy="27940"/>
              </a:xfrm>
              <a:custGeom>
                <a:avLst/>
                <a:gdLst/>
                <a:ahLst/>
                <a:cxnLst/>
                <a:rect l="l" t="t" r="r" b="b"/>
                <a:pathLst>
                  <a:path w="349250" h="27940">
                    <a:moveTo>
                      <a:pt x="0" y="15222"/>
                    </a:moveTo>
                    <a:lnTo>
                      <a:pt x="4636" y="9062"/>
                    </a:lnTo>
                    <a:lnTo>
                      <a:pt x="9275" y="4822"/>
                    </a:lnTo>
                    <a:lnTo>
                      <a:pt x="13913" y="3334"/>
                    </a:lnTo>
                    <a:lnTo>
                      <a:pt x="18550" y="5429"/>
                    </a:lnTo>
                    <a:lnTo>
                      <a:pt x="23187" y="10796"/>
                    </a:lnTo>
                    <a:lnTo>
                      <a:pt x="27825" y="17412"/>
                    </a:lnTo>
                    <a:lnTo>
                      <a:pt x="32464" y="23448"/>
                    </a:lnTo>
                    <a:lnTo>
                      <a:pt x="37101" y="27075"/>
                    </a:lnTo>
                    <a:lnTo>
                      <a:pt x="41742" y="26710"/>
                    </a:lnTo>
                    <a:lnTo>
                      <a:pt x="46380" y="22916"/>
                    </a:lnTo>
                    <a:lnTo>
                      <a:pt x="51016" y="17079"/>
                    </a:lnTo>
                    <a:lnTo>
                      <a:pt x="55651" y="10584"/>
                    </a:lnTo>
                    <a:lnTo>
                      <a:pt x="60292" y="5657"/>
                    </a:lnTo>
                    <a:lnTo>
                      <a:pt x="64931" y="3640"/>
                    </a:lnTo>
                    <a:lnTo>
                      <a:pt x="69567" y="4679"/>
                    </a:lnTo>
                    <a:lnTo>
                      <a:pt x="74202" y="8920"/>
                    </a:lnTo>
                    <a:lnTo>
                      <a:pt x="78843" y="15267"/>
                    </a:lnTo>
                    <a:lnTo>
                      <a:pt x="83481" y="21505"/>
                    </a:lnTo>
                    <a:lnTo>
                      <a:pt x="88117" y="26077"/>
                    </a:lnTo>
                    <a:lnTo>
                      <a:pt x="92753" y="27430"/>
                    </a:lnTo>
                    <a:lnTo>
                      <a:pt x="97394" y="24673"/>
                    </a:lnTo>
                    <a:lnTo>
                      <a:pt x="102033" y="19125"/>
                    </a:lnTo>
                    <a:lnTo>
                      <a:pt x="106672" y="12535"/>
                    </a:lnTo>
                    <a:lnTo>
                      <a:pt x="111314" y="6657"/>
                    </a:lnTo>
                    <a:lnTo>
                      <a:pt x="115949" y="3658"/>
                    </a:lnTo>
                    <a:lnTo>
                      <a:pt x="120585" y="4148"/>
                    </a:lnTo>
                    <a:lnTo>
                      <a:pt x="125223" y="7556"/>
                    </a:lnTo>
                    <a:lnTo>
                      <a:pt x="129864" y="13314"/>
                    </a:lnTo>
                    <a:lnTo>
                      <a:pt x="134501" y="19724"/>
                    </a:lnTo>
                    <a:lnTo>
                      <a:pt x="139140" y="24683"/>
                    </a:lnTo>
                    <a:lnTo>
                      <a:pt x="143778" y="27129"/>
                    </a:lnTo>
                    <a:lnTo>
                      <a:pt x="148415" y="25999"/>
                    </a:lnTo>
                    <a:lnTo>
                      <a:pt x="154595" y="21645"/>
                    </a:lnTo>
                    <a:lnTo>
                      <a:pt x="161496" y="9630"/>
                    </a:lnTo>
                    <a:lnTo>
                      <a:pt x="169462" y="0"/>
                    </a:lnTo>
                    <a:lnTo>
                      <a:pt x="175642" y="5510"/>
                    </a:lnTo>
                    <a:lnTo>
                      <a:pt x="180283" y="10876"/>
                    </a:lnTo>
                    <a:lnTo>
                      <a:pt x="184923" y="17490"/>
                    </a:lnTo>
                    <a:lnTo>
                      <a:pt x="189562" y="23525"/>
                    </a:lnTo>
                    <a:lnTo>
                      <a:pt x="194203" y="27156"/>
                    </a:lnTo>
                    <a:lnTo>
                      <a:pt x="198838" y="26792"/>
                    </a:lnTo>
                    <a:lnTo>
                      <a:pt x="203474" y="23003"/>
                    </a:lnTo>
                    <a:lnTo>
                      <a:pt x="208113" y="17178"/>
                    </a:lnTo>
                    <a:lnTo>
                      <a:pt x="212754" y="10706"/>
                    </a:lnTo>
                    <a:lnTo>
                      <a:pt x="218934" y="2222"/>
                    </a:lnTo>
                    <a:lnTo>
                      <a:pt x="225114" y="1187"/>
                    </a:lnTo>
                    <a:lnTo>
                      <a:pt x="231304" y="9001"/>
                    </a:lnTo>
                    <a:lnTo>
                      <a:pt x="235941" y="15352"/>
                    </a:lnTo>
                    <a:lnTo>
                      <a:pt x="240580" y="21597"/>
                    </a:lnTo>
                    <a:lnTo>
                      <a:pt x="245218" y="26171"/>
                    </a:lnTo>
                    <a:lnTo>
                      <a:pt x="249855" y="27511"/>
                    </a:lnTo>
                    <a:lnTo>
                      <a:pt x="254492" y="24754"/>
                    </a:lnTo>
                    <a:lnTo>
                      <a:pt x="259130" y="19207"/>
                    </a:lnTo>
                    <a:lnTo>
                      <a:pt x="263769" y="12629"/>
                    </a:lnTo>
                    <a:lnTo>
                      <a:pt x="268406" y="6778"/>
                    </a:lnTo>
                    <a:lnTo>
                      <a:pt x="273042" y="3774"/>
                    </a:lnTo>
                    <a:lnTo>
                      <a:pt x="277681" y="4262"/>
                    </a:lnTo>
                    <a:lnTo>
                      <a:pt x="282320" y="7672"/>
                    </a:lnTo>
                    <a:lnTo>
                      <a:pt x="286956" y="13436"/>
                    </a:lnTo>
                    <a:lnTo>
                      <a:pt x="291597" y="19823"/>
                    </a:lnTo>
                    <a:lnTo>
                      <a:pt x="296235" y="24775"/>
                    </a:lnTo>
                    <a:lnTo>
                      <a:pt x="300872" y="27228"/>
                    </a:lnTo>
                    <a:lnTo>
                      <a:pt x="305507" y="26121"/>
                    </a:lnTo>
                    <a:lnTo>
                      <a:pt x="314919" y="21047"/>
                    </a:lnTo>
                    <a:lnTo>
                      <a:pt x="329591" y="14138"/>
                    </a:lnTo>
                    <a:lnTo>
                      <a:pt x="343102" y="8048"/>
                    </a:lnTo>
                    <a:lnTo>
                      <a:pt x="349032" y="5429"/>
                    </a:lnTo>
                  </a:path>
                </a:pathLst>
              </a:custGeom>
              <a:ln w="6698">
                <a:solidFill>
                  <a:srgbClr val="808080"/>
                </a:solidFill>
              </a:ln>
            </p:spPr>
            <p:txBody>
              <a:bodyPr wrap="square" lIns="0" tIns="0" rIns="0" bIns="0" rtlCol="0"/>
              <a:lstStyle/>
              <a:p>
                <a:endParaRPr/>
              </a:p>
            </p:txBody>
          </p:sp>
          <p:sp>
            <p:nvSpPr>
              <p:cNvPr id="111" name="object 44"/>
              <p:cNvSpPr/>
              <p:nvPr/>
            </p:nvSpPr>
            <p:spPr>
              <a:xfrm>
                <a:off x="4781727" y="3274369"/>
                <a:ext cx="48895" cy="31115"/>
              </a:xfrm>
              <a:custGeom>
                <a:avLst/>
                <a:gdLst/>
                <a:ahLst/>
                <a:cxnLst/>
                <a:rect l="l" t="t" r="r" b="b"/>
                <a:pathLst>
                  <a:path w="48895" h="31115">
                    <a:moveTo>
                      <a:pt x="17643" y="13403"/>
                    </a:moveTo>
                    <a:lnTo>
                      <a:pt x="10747" y="31082"/>
                    </a:lnTo>
                    <a:lnTo>
                      <a:pt x="48325" y="0"/>
                    </a:lnTo>
                    <a:lnTo>
                      <a:pt x="0" y="6503"/>
                    </a:lnTo>
                    <a:lnTo>
                      <a:pt x="17643" y="13403"/>
                    </a:lnTo>
                    <a:close/>
                  </a:path>
                </a:pathLst>
              </a:custGeom>
              <a:ln w="3349">
                <a:solidFill>
                  <a:srgbClr val="808080"/>
                </a:solidFill>
              </a:ln>
            </p:spPr>
            <p:txBody>
              <a:bodyPr wrap="square" lIns="0" tIns="0" rIns="0" bIns="0" rtlCol="0"/>
              <a:lstStyle/>
              <a:p>
                <a:endParaRPr/>
              </a:p>
            </p:txBody>
          </p:sp>
        </p:grpSp>
      </p:grpSp>
      <p:cxnSp>
        <p:nvCxnSpPr>
          <p:cNvPr id="114" name="Connecteur droit 113"/>
          <p:cNvCxnSpPr/>
          <p:nvPr/>
        </p:nvCxnSpPr>
        <p:spPr>
          <a:xfrm flipH="1">
            <a:off x="3498205" y="2882643"/>
            <a:ext cx="1944000" cy="0"/>
          </a:xfrm>
          <a:prstGeom prst="line">
            <a:avLst/>
          </a:prstGeom>
          <a:ln w="19050">
            <a:solidFill>
              <a:srgbClr val="F48020"/>
            </a:solidFill>
            <a:bevel/>
            <a:headEnd type="stealth"/>
            <a:tailEnd type="none" w="sm" len="sm"/>
          </a:ln>
        </p:spPr>
        <p:style>
          <a:lnRef idx="1">
            <a:schemeClr val="accent6"/>
          </a:lnRef>
          <a:fillRef idx="0">
            <a:schemeClr val="accent6"/>
          </a:fillRef>
          <a:effectRef idx="0">
            <a:schemeClr val="accent6"/>
          </a:effectRef>
          <a:fontRef idx="minor">
            <a:schemeClr val="tx1"/>
          </a:fontRef>
        </p:style>
      </p:cxnSp>
      <p:cxnSp>
        <p:nvCxnSpPr>
          <p:cNvPr id="115" name="Connecteur droit 114"/>
          <p:cNvCxnSpPr/>
          <p:nvPr/>
        </p:nvCxnSpPr>
        <p:spPr>
          <a:xfrm>
            <a:off x="3487036" y="2780928"/>
            <a:ext cx="1908000" cy="0"/>
          </a:xfrm>
          <a:prstGeom prst="line">
            <a:avLst/>
          </a:prstGeom>
          <a:ln w="19050">
            <a:solidFill>
              <a:srgbClr val="007A37"/>
            </a:solidFill>
            <a:bevel/>
            <a:headEnd type="stealth"/>
            <a:tailEnd type="none" w="sm" len="sm"/>
          </a:ln>
        </p:spPr>
        <p:style>
          <a:lnRef idx="1">
            <a:schemeClr val="accent6"/>
          </a:lnRef>
          <a:fillRef idx="0">
            <a:schemeClr val="accent6"/>
          </a:fillRef>
          <a:effectRef idx="0">
            <a:schemeClr val="accent6"/>
          </a:effectRef>
          <a:fontRef idx="minor">
            <a:schemeClr val="tx1"/>
          </a:fontRef>
        </p:style>
      </p:cxnSp>
      <p:sp>
        <p:nvSpPr>
          <p:cNvPr id="116" name="ZoneTexte 115"/>
          <p:cNvSpPr txBox="1"/>
          <p:nvPr/>
        </p:nvSpPr>
        <p:spPr>
          <a:xfrm>
            <a:off x="4832482" y="2564711"/>
            <a:ext cx="727067" cy="184666"/>
          </a:xfrm>
          <a:prstGeom prst="rect">
            <a:avLst/>
          </a:prstGeom>
          <a:noFill/>
        </p:spPr>
        <p:txBody>
          <a:bodyPr wrap="square" lIns="0" tIns="0" rIns="0" bIns="0" rtlCol="0">
            <a:spAutoFit/>
          </a:bodyPr>
          <a:lstStyle/>
          <a:p>
            <a:r>
              <a:rPr lang="fr-FR" sz="1200" spc="10" dirty="0" err="1" smtClean="0">
                <a:solidFill>
                  <a:srgbClr val="007A37"/>
                </a:solidFill>
                <a:latin typeface="Verdana"/>
                <a:cs typeface="Verdana"/>
              </a:rPr>
              <a:t>parsing</a:t>
            </a:r>
            <a:endParaRPr lang="en-US" sz="1200" spc="10" dirty="0">
              <a:solidFill>
                <a:srgbClr val="007A37"/>
              </a:solidFill>
              <a:latin typeface="Verdana"/>
              <a:cs typeface="Verdana"/>
            </a:endParaRPr>
          </a:p>
        </p:txBody>
      </p:sp>
      <p:cxnSp>
        <p:nvCxnSpPr>
          <p:cNvPr id="117" name="Connecteur droit avec flèche 116"/>
          <p:cNvCxnSpPr/>
          <p:nvPr/>
        </p:nvCxnSpPr>
        <p:spPr>
          <a:xfrm flipV="1">
            <a:off x="2915816" y="2204179"/>
            <a:ext cx="0" cy="540000"/>
          </a:xfrm>
          <a:prstGeom prst="straightConnector1">
            <a:avLst/>
          </a:prstGeom>
          <a:ln w="19050">
            <a:solidFill>
              <a:schemeClr val="tx1"/>
            </a:solidFill>
            <a:prstDash val="sysDot"/>
            <a:headEnd type="none"/>
            <a:tailEnd type="arrow" w="sm" len="med"/>
          </a:ln>
          <a:effectLst/>
        </p:spPr>
        <p:style>
          <a:lnRef idx="2">
            <a:schemeClr val="accent1"/>
          </a:lnRef>
          <a:fillRef idx="0">
            <a:schemeClr val="accent1"/>
          </a:fillRef>
          <a:effectRef idx="1">
            <a:schemeClr val="accent1"/>
          </a:effectRef>
          <a:fontRef idx="minor">
            <a:schemeClr val="tx1"/>
          </a:fontRef>
        </p:style>
      </p:cxnSp>
      <p:sp>
        <p:nvSpPr>
          <p:cNvPr id="118" name="object 36"/>
          <p:cNvSpPr txBox="1"/>
          <p:nvPr/>
        </p:nvSpPr>
        <p:spPr>
          <a:xfrm>
            <a:off x="5491896" y="1880461"/>
            <a:ext cx="952312" cy="276999"/>
          </a:xfrm>
          <a:prstGeom prst="rect">
            <a:avLst/>
          </a:prstGeom>
        </p:spPr>
        <p:txBody>
          <a:bodyPr vert="horz" wrap="square" lIns="0" tIns="0" rIns="0" bIns="0" rtlCol="0">
            <a:spAutoFit/>
          </a:bodyPr>
          <a:lstStyle/>
          <a:p>
            <a:pPr marL="12700">
              <a:lnSpc>
                <a:spcPct val="100000"/>
              </a:lnSpc>
              <a:tabLst>
                <a:tab pos="708025" algn="l"/>
              </a:tabLst>
            </a:pPr>
            <a:r>
              <a:rPr sz="1800" spc="35" dirty="0" smtClean="0">
                <a:latin typeface="Verdana"/>
                <a:cs typeface="Verdana"/>
              </a:rPr>
              <a:t>M</a:t>
            </a:r>
            <a:r>
              <a:rPr sz="1800" spc="40" dirty="0" smtClean="0">
                <a:latin typeface="Verdana"/>
                <a:cs typeface="Verdana"/>
              </a:rPr>
              <a:t>M</a:t>
            </a:r>
            <a:r>
              <a:rPr sz="1800" spc="-7" baseline="-20202" dirty="0" smtClean="0">
                <a:latin typeface="Verdana"/>
                <a:cs typeface="Verdana"/>
              </a:rPr>
              <a:t>CS</a:t>
            </a:r>
            <a:endParaRPr sz="1800" baseline="-20202" dirty="0">
              <a:latin typeface="Verdana"/>
              <a:cs typeface="Verdana"/>
            </a:endParaRPr>
          </a:p>
        </p:txBody>
      </p:sp>
      <p:sp>
        <p:nvSpPr>
          <p:cNvPr id="119" name="ZoneTexte 118"/>
          <p:cNvSpPr txBox="1"/>
          <p:nvPr/>
        </p:nvSpPr>
        <p:spPr>
          <a:xfrm>
            <a:off x="3400973" y="2834560"/>
            <a:ext cx="843412" cy="253916"/>
          </a:xfrm>
          <a:prstGeom prst="rect">
            <a:avLst/>
          </a:prstGeom>
          <a:noFill/>
        </p:spPr>
        <p:txBody>
          <a:bodyPr wrap="square" rtlCol="0">
            <a:spAutoFit/>
          </a:bodyPr>
          <a:lstStyle/>
          <a:p>
            <a:r>
              <a:rPr lang="fr-FR" sz="1050" spc="10" dirty="0" err="1">
                <a:solidFill>
                  <a:srgbClr val="FF6600"/>
                </a:solidFill>
                <a:latin typeface="Verdana"/>
                <a:cs typeface="Verdana"/>
              </a:rPr>
              <a:t>rendering</a:t>
            </a:r>
            <a:endParaRPr lang="en-US" sz="900" spc="10" dirty="0">
              <a:solidFill>
                <a:srgbClr val="FF6600"/>
              </a:solidFill>
              <a:latin typeface="Verdana"/>
              <a:cs typeface="Verdana"/>
            </a:endParaRPr>
          </a:p>
        </p:txBody>
      </p:sp>
      <p:sp>
        <p:nvSpPr>
          <p:cNvPr id="120" name="object 36"/>
          <p:cNvSpPr txBox="1"/>
          <p:nvPr/>
        </p:nvSpPr>
        <p:spPr>
          <a:xfrm>
            <a:off x="2816608" y="2728972"/>
            <a:ext cx="808204" cy="276999"/>
          </a:xfrm>
          <a:prstGeom prst="rect">
            <a:avLst/>
          </a:prstGeom>
        </p:spPr>
        <p:txBody>
          <a:bodyPr vert="horz" wrap="square" lIns="0" tIns="0" rIns="0" bIns="0" rtlCol="0">
            <a:spAutoFit/>
          </a:bodyPr>
          <a:lstStyle/>
          <a:p>
            <a:pPr marL="12700">
              <a:lnSpc>
                <a:spcPct val="100000"/>
              </a:lnSpc>
              <a:tabLst>
                <a:tab pos="708025" algn="l"/>
              </a:tabLst>
            </a:pPr>
            <a:r>
              <a:rPr sz="1800" spc="35" dirty="0" smtClean="0">
                <a:latin typeface="Verdana"/>
                <a:cs typeface="Verdana"/>
              </a:rPr>
              <a:t>M</a:t>
            </a:r>
            <a:r>
              <a:rPr sz="1800" baseline="-20202" dirty="0" smtClean="0">
                <a:latin typeface="Verdana"/>
                <a:cs typeface="Verdana"/>
              </a:rPr>
              <a:t>AS</a:t>
            </a:r>
            <a:endParaRPr sz="1800" baseline="-20202" dirty="0">
              <a:latin typeface="Verdana"/>
              <a:cs typeface="Verdana"/>
            </a:endParaRPr>
          </a:p>
        </p:txBody>
      </p:sp>
      <p:sp>
        <p:nvSpPr>
          <p:cNvPr id="121" name="object 36"/>
          <p:cNvSpPr txBox="1"/>
          <p:nvPr/>
        </p:nvSpPr>
        <p:spPr>
          <a:xfrm>
            <a:off x="5563996" y="2706427"/>
            <a:ext cx="808204" cy="307777"/>
          </a:xfrm>
          <a:prstGeom prst="rect">
            <a:avLst/>
          </a:prstGeom>
        </p:spPr>
        <p:txBody>
          <a:bodyPr vert="horz" wrap="square" lIns="0" tIns="0" rIns="0" bIns="0" rtlCol="0">
            <a:spAutoFit/>
          </a:bodyPr>
          <a:lstStyle/>
          <a:p>
            <a:pPr marL="12700">
              <a:lnSpc>
                <a:spcPct val="100000"/>
              </a:lnSpc>
              <a:tabLst>
                <a:tab pos="708025" algn="l"/>
              </a:tabLst>
            </a:pPr>
            <a:r>
              <a:rPr spc="35" dirty="0" smtClean="0">
                <a:latin typeface="Verdana"/>
                <a:cs typeface="Verdana"/>
              </a:rPr>
              <a:t>M</a:t>
            </a:r>
            <a:r>
              <a:rPr lang="fr-FR" baseline="-20202" dirty="0">
                <a:latin typeface="Verdana"/>
                <a:cs typeface="Verdana"/>
              </a:rPr>
              <a:t>C</a:t>
            </a:r>
            <a:r>
              <a:rPr baseline="-20202" dirty="0" smtClean="0">
                <a:latin typeface="Verdana"/>
                <a:cs typeface="Verdana"/>
              </a:rPr>
              <a:t>S</a:t>
            </a:r>
            <a:endParaRPr baseline="-20202" dirty="0">
              <a:latin typeface="Verdana"/>
              <a:cs typeface="Verdana"/>
            </a:endParaRPr>
          </a:p>
        </p:txBody>
      </p:sp>
      <p:cxnSp>
        <p:nvCxnSpPr>
          <p:cNvPr id="122" name="Connecteur droit avec flèche 121"/>
          <p:cNvCxnSpPr/>
          <p:nvPr/>
        </p:nvCxnSpPr>
        <p:spPr>
          <a:xfrm flipV="1">
            <a:off x="5724128" y="2166427"/>
            <a:ext cx="0" cy="540000"/>
          </a:xfrm>
          <a:prstGeom prst="straightConnector1">
            <a:avLst/>
          </a:prstGeom>
          <a:ln w="19050">
            <a:solidFill>
              <a:schemeClr val="tx1"/>
            </a:solidFill>
            <a:prstDash val="sysDot"/>
            <a:headEnd type="none"/>
            <a:tailEnd type="arrow" w="sm" len="med"/>
          </a:ln>
          <a:effectLst/>
        </p:spPr>
        <p:style>
          <a:lnRef idx="2">
            <a:schemeClr val="accent1"/>
          </a:lnRef>
          <a:fillRef idx="0">
            <a:schemeClr val="accent1"/>
          </a:fillRef>
          <a:effectRef idx="1">
            <a:schemeClr val="accent1"/>
          </a:effectRef>
          <a:fontRef idx="minor">
            <a:schemeClr val="tx1"/>
          </a:fontRef>
        </p:style>
      </p:cxnSp>
      <p:sp>
        <p:nvSpPr>
          <p:cNvPr id="131" name="object 37"/>
          <p:cNvSpPr txBox="1"/>
          <p:nvPr/>
        </p:nvSpPr>
        <p:spPr>
          <a:xfrm>
            <a:off x="4235597" y="2512276"/>
            <a:ext cx="121920" cy="153888"/>
          </a:xfrm>
          <a:prstGeom prst="rect">
            <a:avLst/>
          </a:prstGeom>
        </p:spPr>
        <p:txBody>
          <a:bodyPr vert="horz" wrap="square" lIns="0" tIns="0" rIns="0" bIns="0" rtlCol="0">
            <a:spAutoFit/>
          </a:bodyPr>
          <a:lstStyle/>
          <a:p>
            <a:pPr marL="12700">
              <a:lnSpc>
                <a:spcPct val="100000"/>
              </a:lnSpc>
            </a:pPr>
            <a:r>
              <a:rPr sz="1000" spc="40" dirty="0">
                <a:latin typeface="Verdana"/>
                <a:cs typeface="Verdana"/>
              </a:rPr>
              <a:t>M</a:t>
            </a:r>
            <a:endParaRPr sz="1000" dirty="0">
              <a:latin typeface="Verdana"/>
              <a:cs typeface="Verdana"/>
            </a:endParaRPr>
          </a:p>
        </p:txBody>
      </p:sp>
      <p:sp>
        <p:nvSpPr>
          <p:cNvPr id="132" name="object 38"/>
          <p:cNvSpPr txBox="1"/>
          <p:nvPr/>
        </p:nvSpPr>
        <p:spPr>
          <a:xfrm>
            <a:off x="4338709" y="2597713"/>
            <a:ext cx="329194" cy="92333"/>
          </a:xfrm>
          <a:prstGeom prst="rect">
            <a:avLst/>
          </a:prstGeom>
        </p:spPr>
        <p:txBody>
          <a:bodyPr vert="horz" wrap="square" lIns="0" tIns="0" rIns="0" bIns="0" rtlCol="0">
            <a:spAutoFit/>
          </a:bodyPr>
          <a:lstStyle/>
          <a:p>
            <a:pPr marL="12700">
              <a:lnSpc>
                <a:spcPct val="100000"/>
              </a:lnSpc>
            </a:pPr>
            <a:r>
              <a:rPr lang="fr-FR" sz="600" spc="-5" dirty="0" err="1" smtClean="0">
                <a:latin typeface="Verdana"/>
                <a:cs typeface="Verdana"/>
              </a:rPr>
              <a:t>trans</a:t>
            </a:r>
            <a:endParaRPr sz="600" dirty="0">
              <a:latin typeface="Verdana"/>
              <a:cs typeface="Verdana"/>
            </a:endParaRPr>
          </a:p>
        </p:txBody>
      </p:sp>
      <p:sp>
        <p:nvSpPr>
          <p:cNvPr id="133" name="object 51"/>
          <p:cNvSpPr/>
          <p:nvPr/>
        </p:nvSpPr>
        <p:spPr>
          <a:xfrm>
            <a:off x="3995936" y="2625824"/>
            <a:ext cx="225425" cy="130175"/>
          </a:xfrm>
          <a:custGeom>
            <a:avLst/>
            <a:gdLst/>
            <a:ahLst/>
            <a:cxnLst/>
            <a:rect l="l" t="t" r="r" b="b"/>
            <a:pathLst>
              <a:path w="225425" h="130175">
                <a:moveTo>
                  <a:pt x="224962" y="0"/>
                </a:moveTo>
                <a:lnTo>
                  <a:pt x="105476" y="20291"/>
                </a:lnTo>
                <a:lnTo>
                  <a:pt x="37516" y="64932"/>
                </a:lnTo>
                <a:lnTo>
                  <a:pt x="7038" y="109573"/>
                </a:lnTo>
                <a:lnTo>
                  <a:pt x="0" y="129864"/>
                </a:lnTo>
              </a:path>
            </a:pathLst>
          </a:custGeom>
          <a:ln w="8118">
            <a:solidFill>
              <a:srgbClr val="959595"/>
            </a:solidFill>
            <a:prstDash val="dot"/>
            <a:tailEnd type="triangle" w="sm" len="sm"/>
          </a:ln>
        </p:spPr>
        <p:txBody>
          <a:bodyPr wrap="square" lIns="0" tIns="0" rIns="0" bIns="0" rtlCol="0"/>
          <a:lstStyle/>
          <a:p>
            <a:endParaRPr/>
          </a:p>
        </p:txBody>
      </p:sp>
      <p:sp>
        <p:nvSpPr>
          <p:cNvPr id="134" name="object 54"/>
          <p:cNvSpPr/>
          <p:nvPr/>
        </p:nvSpPr>
        <p:spPr>
          <a:xfrm>
            <a:off x="4435124" y="2630939"/>
            <a:ext cx="170180" cy="252000"/>
          </a:xfrm>
          <a:custGeom>
            <a:avLst/>
            <a:gdLst/>
            <a:ahLst/>
            <a:cxnLst/>
            <a:rect l="l" t="t" r="r" b="b"/>
            <a:pathLst>
              <a:path w="170179" h="294005">
                <a:moveTo>
                  <a:pt x="0" y="0"/>
                </a:moveTo>
                <a:lnTo>
                  <a:pt x="104790" y="45908"/>
                </a:lnTo>
                <a:lnTo>
                  <a:pt x="154411" y="146908"/>
                </a:lnTo>
                <a:lnTo>
                  <a:pt x="169240" y="247907"/>
                </a:lnTo>
                <a:lnTo>
                  <a:pt x="169655" y="293816"/>
                </a:lnTo>
              </a:path>
            </a:pathLst>
          </a:custGeom>
          <a:ln w="8118">
            <a:solidFill>
              <a:srgbClr val="959595"/>
            </a:solidFill>
            <a:prstDash val="dot"/>
            <a:tailEnd type="triangle" w="sm" len="sm"/>
          </a:ln>
        </p:spPr>
        <p:txBody>
          <a:bodyPr wrap="square" lIns="0" tIns="0" rIns="0" bIns="0" rtlCol="0"/>
          <a:lstStyle/>
          <a:p>
            <a:endParaRPr/>
          </a:p>
        </p:txBody>
      </p:sp>
      <p:sp>
        <p:nvSpPr>
          <p:cNvPr id="135" name="ZoneTexte 134"/>
          <p:cNvSpPr txBox="1"/>
          <p:nvPr/>
        </p:nvSpPr>
        <p:spPr>
          <a:xfrm>
            <a:off x="400648" y="1446939"/>
            <a:ext cx="8352928" cy="4785926"/>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lang="en-US" sz="1400" b="1" dirty="0" smtClean="0">
                <a:solidFill>
                  <a:prstClr val="black"/>
                </a:solidFill>
              </a:rPr>
              <a:t>Bijection Relationship &lt;Visual </a:t>
            </a:r>
            <a:r>
              <a:rPr lang="en-US" sz="1400" b="1" dirty="0">
                <a:solidFill>
                  <a:prstClr val="black"/>
                </a:solidFill>
              </a:rPr>
              <a:t>Concrete Syntax </a:t>
            </a:r>
            <a:r>
              <a:rPr lang="en-US" sz="1400" dirty="0">
                <a:solidFill>
                  <a:prstClr val="black"/>
                </a:solidFill>
              </a:rPr>
              <a:t>(CS</a:t>
            </a:r>
            <a:r>
              <a:rPr lang="en-US" sz="1400" dirty="0" smtClean="0">
                <a:solidFill>
                  <a:prstClr val="black"/>
                </a:solidFill>
              </a:rPr>
              <a:t>) ,  </a:t>
            </a:r>
            <a:r>
              <a:rPr lang="en-US" sz="1400" dirty="0">
                <a:solidFill>
                  <a:prstClr val="black"/>
                </a:solidFill>
              </a:rPr>
              <a:t>DSML’s </a:t>
            </a:r>
            <a:r>
              <a:rPr lang="en-US" sz="1400" dirty="0" err="1">
                <a:solidFill>
                  <a:prstClr val="black"/>
                </a:solidFill>
              </a:rPr>
              <a:t>metamodel</a:t>
            </a:r>
            <a:r>
              <a:rPr lang="en-US" sz="1400" dirty="0">
                <a:solidFill>
                  <a:prstClr val="black"/>
                </a:solidFill>
              </a:rPr>
              <a:t> MM </a:t>
            </a:r>
            <a:r>
              <a:rPr lang="en-US" sz="1400" dirty="0" smtClean="0">
                <a:solidFill>
                  <a:prstClr val="black"/>
                </a:solidFill>
              </a:rPr>
              <a:t>&gt; </a:t>
            </a: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en-US" sz="1600" b="0" i="0" u="none" strike="noStrike" kern="1200" cap="none" spc="0" normalizeH="0" baseline="0" noProof="0" dirty="0">
              <a:ln>
                <a:noFill/>
              </a:ln>
              <a:solidFill>
                <a:prstClr val="black"/>
              </a:solidFill>
              <a:effectLst/>
              <a:uLnTx/>
              <a:uFillTx/>
              <a:latin typeface="Arial" charset="0"/>
              <a:ea typeface="ＭＳ Ｐゴシック"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lang="en-US" sz="1600" dirty="0" smtClean="0">
              <a:solidFill>
                <a:prstClr val="black"/>
              </a:solidFill>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kumimoji="0" lang="fr-FR" sz="1600" b="0" i="0" u="none" strike="noStrike" kern="1200" cap="none" spc="0" normalizeH="0" baseline="0" noProof="0" dirty="0" smtClean="0">
              <a:ln>
                <a:noFill/>
              </a:ln>
              <a:solidFill>
                <a:prstClr val="black"/>
              </a:solidFill>
              <a:effectLst/>
              <a:uLnTx/>
              <a:uFillTx/>
              <a:latin typeface="Arial" charset="0"/>
              <a:ea typeface="ＭＳ Ｐゴシック"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lang="fr-FR" sz="1600" dirty="0">
              <a:solidFill>
                <a:prstClr val="black"/>
              </a:solidFill>
            </a:endParaRPr>
          </a:p>
          <a:p>
            <a:pPr marR="0" lvl="0" algn="l"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prstClr val="black"/>
              </a:solidFill>
              <a:effectLst/>
              <a:uLnTx/>
              <a:uFillTx/>
              <a:latin typeface="Arial" charset="0"/>
              <a:ea typeface="ＭＳ Ｐゴシック" charset="0"/>
            </a:endParaRPr>
          </a:p>
          <a:p>
            <a:pPr marL="457200" marR="0" lvl="0" indent="-4572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endParaRPr lang="en-US" sz="1600" dirty="0" smtClean="0">
              <a:solidFill>
                <a:prstClr val="black"/>
              </a:solidFill>
            </a:endParaRPr>
          </a:p>
          <a:p>
            <a:pPr marL="342900" lvl="0" indent="-342900">
              <a:lnSpc>
                <a:spcPct val="150000"/>
              </a:lnSpc>
              <a:buFont typeface="Wingdings" panose="05000000000000000000" pitchFamily="2" charset="2"/>
              <a:buChar char="q"/>
              <a:defRPr/>
            </a:pPr>
            <a:r>
              <a:rPr lang="en-US" sz="1400" b="1" dirty="0">
                <a:solidFill>
                  <a:prstClr val="black"/>
                </a:solidFill>
              </a:rPr>
              <a:t>E</a:t>
            </a:r>
            <a:r>
              <a:rPr lang="en-US" sz="1400" b="1" u="sng" dirty="0">
                <a:solidFill>
                  <a:prstClr val="black"/>
                </a:solidFill>
              </a:rPr>
              <a:t>xplicit MT </a:t>
            </a:r>
            <a:r>
              <a:rPr lang="en-US" sz="1400" dirty="0">
                <a:solidFill>
                  <a:prstClr val="black"/>
                </a:solidFill>
              </a:rPr>
              <a:t>between MM and CS </a:t>
            </a:r>
            <a:endParaRPr lang="en-US" sz="1400" dirty="0" smtClean="0">
              <a:solidFill>
                <a:prstClr val="black"/>
              </a:solidFill>
            </a:endParaRPr>
          </a:p>
          <a:p>
            <a:pPr marL="742950" lvl="1" indent="-285750">
              <a:lnSpc>
                <a:spcPct val="150000"/>
              </a:lnSpc>
              <a:buFont typeface="Wingdings" panose="05000000000000000000" pitchFamily="2" charset="2"/>
              <a:buChar char="§"/>
              <a:defRPr/>
            </a:pPr>
            <a:r>
              <a:rPr lang="en-US" sz="1400" spc="35" dirty="0" smtClean="0">
                <a:latin typeface="Arial" panose="020B0604020202020204" pitchFamily="34" charset="0"/>
                <a:cs typeface="Arial" panose="020B0604020202020204" pitchFamily="34" charset="0"/>
              </a:rPr>
              <a:t>M</a:t>
            </a:r>
            <a:r>
              <a:rPr lang="en-US" sz="1400" spc="40" dirty="0" smtClean="0">
                <a:latin typeface="Arial" panose="020B0604020202020204" pitchFamily="34" charset="0"/>
                <a:cs typeface="Arial" panose="020B0604020202020204" pitchFamily="34" charset="0"/>
              </a:rPr>
              <a:t>M</a:t>
            </a:r>
            <a:r>
              <a:rPr lang="en-US" sz="1400" spc="-7" baseline="-20202" dirty="0" smtClean="0">
                <a:latin typeface="Arial" panose="020B0604020202020204" pitchFamily="34" charset="0"/>
                <a:cs typeface="Arial" panose="020B0604020202020204" pitchFamily="34" charset="0"/>
              </a:rPr>
              <a:t>CS</a:t>
            </a:r>
            <a:r>
              <a:rPr lang="en-US" sz="1400" baseline="-20202" dirty="0" smtClean="0">
                <a:latin typeface="Verdana"/>
                <a:cs typeface="Verdana"/>
              </a:rPr>
              <a:t> </a:t>
            </a:r>
            <a:r>
              <a:rPr lang="en-US" sz="1400" dirty="0" smtClean="0">
                <a:solidFill>
                  <a:prstClr val="black"/>
                </a:solidFill>
              </a:rPr>
              <a:t> </a:t>
            </a:r>
            <a:r>
              <a:rPr lang="en-US" sz="1400" dirty="0">
                <a:solidFill>
                  <a:prstClr val="black"/>
                </a:solidFill>
              </a:rPr>
              <a:t>must explicitly </a:t>
            </a:r>
            <a:r>
              <a:rPr lang="en-US" sz="1400" dirty="0" err="1">
                <a:solidFill>
                  <a:prstClr val="black"/>
                </a:solidFill>
              </a:rPr>
              <a:t>metamodelled</a:t>
            </a:r>
            <a:endParaRPr lang="en-US" sz="1400" dirty="0">
              <a:solidFill>
                <a:prstClr val="black"/>
              </a:solidFill>
            </a:endParaRPr>
          </a:p>
          <a:p>
            <a:pPr marL="742950" lvl="1" indent="-285750">
              <a:lnSpc>
                <a:spcPct val="150000"/>
              </a:lnSpc>
              <a:buFont typeface="Wingdings" panose="05000000000000000000" pitchFamily="2" charset="2"/>
              <a:buChar char="§"/>
              <a:defRPr/>
            </a:pPr>
            <a:r>
              <a:rPr lang="en-US" sz="1400" spc="35" dirty="0">
                <a:latin typeface="Arial" panose="020B0604020202020204" pitchFamily="34" charset="0"/>
                <a:cs typeface="Arial" panose="020B0604020202020204" pitchFamily="34" charset="0"/>
              </a:rPr>
              <a:t>M</a:t>
            </a:r>
            <a:r>
              <a:rPr lang="en-US" sz="1400" spc="40" dirty="0">
                <a:latin typeface="Arial" panose="020B0604020202020204" pitchFamily="34" charset="0"/>
                <a:cs typeface="Arial" panose="020B0604020202020204" pitchFamily="34" charset="0"/>
              </a:rPr>
              <a:t>M</a:t>
            </a:r>
            <a:r>
              <a:rPr lang="en-US" sz="1400" spc="-7" baseline="-20202" dirty="0">
                <a:latin typeface="Arial" panose="020B0604020202020204" pitchFamily="34" charset="0"/>
                <a:cs typeface="Arial" panose="020B0604020202020204" pitchFamily="34" charset="0"/>
              </a:rPr>
              <a:t>CS</a:t>
            </a:r>
            <a:r>
              <a:rPr lang="en-US" sz="1400" dirty="0" smtClean="0">
                <a:solidFill>
                  <a:prstClr val="black"/>
                </a:solidFill>
              </a:rPr>
              <a:t> must Cover </a:t>
            </a:r>
            <a:r>
              <a:rPr lang="en-US" sz="1400" dirty="0">
                <a:solidFill>
                  <a:prstClr val="black"/>
                </a:solidFill>
              </a:rPr>
              <a:t>the definition of </a:t>
            </a:r>
            <a:r>
              <a:rPr lang="en-US" sz="1400" dirty="0" smtClean="0">
                <a:solidFill>
                  <a:prstClr val="black"/>
                </a:solidFill>
              </a:rPr>
              <a:t>visual </a:t>
            </a:r>
            <a:r>
              <a:rPr lang="en-US" sz="1400" dirty="0">
                <a:solidFill>
                  <a:prstClr val="black"/>
                </a:solidFill>
              </a:rPr>
              <a:t>representations </a:t>
            </a:r>
          </a:p>
          <a:p>
            <a:pPr lvl="0">
              <a:lnSpc>
                <a:spcPct val="150000"/>
              </a:lnSpc>
              <a:defRPr/>
            </a:pPr>
            <a:endParaRPr lang="en-US" sz="1400" b="1" dirty="0" smtClean="0">
              <a:solidFill>
                <a:prstClr val="black"/>
              </a:solidFill>
            </a:endParaRPr>
          </a:p>
          <a:p>
            <a:pPr marL="800100" lvl="1" indent="-342900">
              <a:lnSpc>
                <a:spcPct val="150000"/>
              </a:lnSpc>
              <a:buFont typeface="Wingdings" panose="05000000000000000000" pitchFamily="2" charset="2"/>
              <a:buChar char="§"/>
              <a:defRPr/>
            </a:pPr>
            <a:r>
              <a:rPr lang="en-US" sz="1400" b="1" dirty="0" smtClean="0">
                <a:solidFill>
                  <a:prstClr val="black"/>
                </a:solidFill>
              </a:rPr>
              <a:t>Define </a:t>
            </a:r>
            <a:r>
              <a:rPr lang="en-US" sz="1400" b="1" dirty="0">
                <a:solidFill>
                  <a:prstClr val="black"/>
                </a:solidFill>
              </a:rPr>
              <a:t>the rendering </a:t>
            </a:r>
            <a:r>
              <a:rPr lang="en-US" sz="1400" b="1" dirty="0" smtClean="0">
                <a:solidFill>
                  <a:prstClr val="black"/>
                </a:solidFill>
              </a:rPr>
              <a:t>relationship (5 Challenges)</a:t>
            </a:r>
            <a:endParaRPr lang="en-US" sz="1400" dirty="0">
              <a:solidFill>
                <a:prstClr val="black"/>
              </a:solidFill>
            </a:endParaRPr>
          </a:p>
          <a:p>
            <a:pPr marL="1257300" lvl="2" indent="-342900">
              <a:spcAft>
                <a:spcPts val="600"/>
              </a:spcAft>
              <a:buFont typeface="+mj-lt"/>
              <a:buAutoNum type="arabicPeriod"/>
              <a:defRPr/>
            </a:pPr>
            <a:r>
              <a:rPr lang="en-US" sz="1400" dirty="0" smtClean="0">
                <a:solidFill>
                  <a:prstClr val="black"/>
                </a:solidFill>
              </a:rPr>
              <a:t>Providing </a:t>
            </a:r>
            <a:r>
              <a:rPr lang="en-US" sz="1400" i="1" dirty="0">
                <a:solidFill>
                  <a:prstClr val="black"/>
                </a:solidFill>
              </a:rPr>
              <a:t>simple </a:t>
            </a:r>
            <a:r>
              <a:rPr lang="en-US" sz="1400" dirty="0" err="1">
                <a:solidFill>
                  <a:prstClr val="black"/>
                </a:solidFill>
              </a:rPr>
              <a:t>visualisation</a:t>
            </a:r>
            <a:r>
              <a:rPr lang="en-US" sz="1400" dirty="0">
                <a:solidFill>
                  <a:prstClr val="black"/>
                </a:solidFill>
              </a:rPr>
              <a:t> of data structures</a:t>
            </a:r>
          </a:p>
          <a:p>
            <a:pPr marL="1257300" lvl="2" indent="-342900">
              <a:spcAft>
                <a:spcPts val="600"/>
              </a:spcAft>
              <a:buFont typeface="+mj-lt"/>
              <a:buAutoNum type="arabicPeriod"/>
              <a:defRPr/>
            </a:pPr>
            <a:r>
              <a:rPr lang="en-US" sz="1400" dirty="0">
                <a:solidFill>
                  <a:prstClr val="black"/>
                </a:solidFill>
              </a:rPr>
              <a:t>Providing </a:t>
            </a:r>
            <a:r>
              <a:rPr lang="en-US" sz="1400" i="1" dirty="0">
                <a:solidFill>
                  <a:prstClr val="black"/>
                </a:solidFill>
              </a:rPr>
              <a:t>complex </a:t>
            </a:r>
            <a:r>
              <a:rPr lang="en-US" sz="1400" dirty="0">
                <a:solidFill>
                  <a:prstClr val="black"/>
                </a:solidFill>
              </a:rPr>
              <a:t>rendering patterns</a:t>
            </a:r>
            <a:endParaRPr lang="en-US" sz="900" dirty="0">
              <a:solidFill>
                <a:prstClr val="black"/>
              </a:solidFill>
            </a:endParaRPr>
          </a:p>
          <a:p>
            <a:pPr marL="1257300" lvl="2" indent="-342900">
              <a:spcAft>
                <a:spcPts val="600"/>
              </a:spcAft>
              <a:buFont typeface="+mj-lt"/>
              <a:buAutoNum type="arabicPeriod"/>
              <a:defRPr/>
            </a:pPr>
            <a:r>
              <a:rPr lang="en-US" sz="1400" dirty="0">
                <a:solidFill>
                  <a:prstClr val="black"/>
                </a:solidFill>
              </a:rPr>
              <a:t>Integrating “</a:t>
            </a:r>
            <a:r>
              <a:rPr lang="en-US" sz="1400" i="1" u="sng" dirty="0" err="1">
                <a:solidFill>
                  <a:prstClr val="black"/>
                </a:solidFill>
              </a:rPr>
              <a:t>insideness</a:t>
            </a:r>
            <a:r>
              <a:rPr lang="en-US" sz="1400" dirty="0">
                <a:solidFill>
                  <a:prstClr val="black"/>
                </a:solidFill>
              </a:rPr>
              <a:t>” </a:t>
            </a:r>
            <a:r>
              <a:rPr lang="en-US" sz="1400" i="1" dirty="0">
                <a:solidFill>
                  <a:prstClr val="black"/>
                </a:solidFill>
              </a:rPr>
              <a:t>natively</a:t>
            </a:r>
            <a:r>
              <a:rPr lang="en-US" sz="900" dirty="0">
                <a:solidFill>
                  <a:prstClr val="black"/>
                </a:solidFill>
              </a:rPr>
              <a:t> </a:t>
            </a:r>
          </a:p>
          <a:p>
            <a:pPr marL="1257300" lvl="2" indent="-342900">
              <a:spcAft>
                <a:spcPts val="600"/>
              </a:spcAft>
              <a:buFont typeface="+mj-lt"/>
              <a:buAutoNum type="arabicPeriod"/>
              <a:defRPr/>
            </a:pPr>
            <a:r>
              <a:rPr lang="en-US" sz="1400" dirty="0">
                <a:solidFill>
                  <a:prstClr val="black"/>
                </a:solidFill>
              </a:rPr>
              <a:t>Providing “</a:t>
            </a:r>
            <a:r>
              <a:rPr lang="en-US" sz="1400" i="1" u="sng" dirty="0">
                <a:solidFill>
                  <a:prstClr val="black"/>
                </a:solidFill>
              </a:rPr>
              <a:t>snapping</a:t>
            </a:r>
            <a:r>
              <a:rPr lang="en-US" sz="1400" dirty="0">
                <a:solidFill>
                  <a:prstClr val="black"/>
                </a:solidFill>
              </a:rPr>
              <a:t>” capabilities</a:t>
            </a:r>
            <a:endParaRPr lang="en-US" sz="900" dirty="0">
              <a:solidFill>
                <a:prstClr val="black"/>
              </a:solidFill>
            </a:endParaRPr>
          </a:p>
          <a:p>
            <a:pPr marL="1257300" lvl="2" indent="-342900">
              <a:spcAft>
                <a:spcPts val="600"/>
              </a:spcAft>
              <a:buFont typeface="+mj-lt"/>
              <a:buAutoNum type="arabicPeriod"/>
              <a:defRPr/>
            </a:pPr>
            <a:r>
              <a:rPr lang="en-US" sz="1400" dirty="0">
                <a:solidFill>
                  <a:prstClr val="black"/>
                </a:solidFill>
              </a:rPr>
              <a:t>Supporting animations </a:t>
            </a:r>
            <a:r>
              <a:rPr lang="en-US" sz="1400" i="1" u="sng" dirty="0">
                <a:solidFill>
                  <a:prstClr val="black"/>
                </a:solidFill>
              </a:rPr>
              <a:t>natively</a:t>
            </a:r>
            <a:r>
              <a:rPr lang="en-US" sz="900" dirty="0">
                <a:solidFill>
                  <a:prstClr val="black"/>
                </a:solidFill>
              </a:rPr>
              <a:t> </a:t>
            </a:r>
            <a:endParaRPr kumimoji="0" lang="en-US"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67106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17728" y="268649"/>
            <a:ext cx="9062784" cy="790787"/>
          </a:xfrm>
          <a:ln w="38100">
            <a:noFill/>
            <a:tailEnd type="triangle" w="lg" len="lg"/>
          </a:ln>
        </p:spPr>
        <p:style>
          <a:lnRef idx="2">
            <a:schemeClr val="dk1"/>
          </a:lnRef>
          <a:fillRef idx="0">
            <a:schemeClr val="dk1"/>
          </a:fillRef>
          <a:effectRef idx="1">
            <a:schemeClr val="dk1"/>
          </a:effectRef>
          <a:fontRef idx="minor">
            <a:schemeClr val="tx1"/>
          </a:fontRef>
        </p:style>
        <p:txBody>
          <a:bodyPr/>
          <a:lstStyle/>
          <a:p>
            <a:r>
              <a:rPr lang="en-US" sz="4400" dirty="0" smtClean="0"/>
              <a:t>Challenge 2: </a:t>
            </a:r>
            <a:r>
              <a:rPr lang="en-US" sz="4400" dirty="0"/>
              <a:t>Model Animation </a:t>
            </a:r>
            <a:br>
              <a:rPr lang="en-US" sz="4400" dirty="0"/>
            </a:br>
            <a:r>
              <a:rPr lang="en-US" sz="4400" dirty="0"/>
              <a:t/>
            </a:r>
            <a:br>
              <a:rPr lang="en-US" sz="4400" dirty="0"/>
            </a:br>
            <a:r>
              <a:rPr lang="en-US" sz="4400" dirty="0"/>
              <a:t> </a:t>
            </a:r>
            <a:br>
              <a:rPr lang="en-US" sz="4400" dirty="0"/>
            </a:br>
            <a:endParaRPr lang="en-GB" sz="3600"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18</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Text Box 125"/>
          <p:cNvSpPr txBox="1">
            <a:spLocks noChangeArrowheads="1"/>
          </p:cNvSpPr>
          <p:nvPr/>
        </p:nvSpPr>
        <p:spPr bwMode="auto">
          <a:xfrm>
            <a:off x="1284331" y="1835308"/>
            <a:ext cx="1872208" cy="52322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a:extLst/>
        </p:spPr>
        <p:txBody>
          <a:bodyPr wrap="square" lIns="0" rIns="0">
            <a:spAutoFit/>
          </a:bodyPr>
          <a:lstStyle>
            <a:lvl1pPr eaLnBrk="0" hangingPunct="0">
              <a:spcBef>
                <a:spcPct val="20000"/>
              </a:spcBef>
              <a:buClr>
                <a:srgbClr val="CC3300"/>
              </a:buClr>
              <a:buFont typeface="Wingdings" pitchFamily="2" charset="2"/>
              <a:buChar char="q"/>
              <a:defRPr sz="2400">
                <a:solidFill>
                  <a:srgbClr val="0000CC"/>
                </a:solidFill>
                <a:latin typeface="Arial" charset="0"/>
                <a:cs typeface="Arial" charset="0"/>
              </a:defRPr>
            </a:lvl1pPr>
            <a:lvl2pPr marL="742950" indent="-285750" eaLnBrk="0" hangingPunct="0">
              <a:spcBef>
                <a:spcPct val="20000"/>
              </a:spcBef>
              <a:buClr>
                <a:schemeClr val="accent2"/>
              </a:buClr>
              <a:buFont typeface="Wingdings" pitchFamily="2" charset="2"/>
              <a:buChar char="q"/>
              <a:defRPr sz="2000">
                <a:solidFill>
                  <a:schemeClr val="tx1"/>
                </a:solidFill>
                <a:latin typeface="Arial" charset="0"/>
                <a:cs typeface="Arial" charset="0"/>
              </a:defRPr>
            </a:lvl2pPr>
            <a:lvl3pPr marL="1143000" indent="-228600" eaLnBrk="0" hangingPunct="0">
              <a:spcBef>
                <a:spcPct val="20000"/>
              </a:spcBef>
              <a:buClr>
                <a:srgbClr val="CC3300"/>
              </a:buClr>
              <a:buFont typeface="Wingdings" pitchFamily="2" charset="2"/>
              <a:buChar char="q"/>
              <a:defRPr sz="2400">
                <a:solidFill>
                  <a:schemeClr val="tx1"/>
                </a:solidFill>
                <a:latin typeface="Arial" charset="0"/>
                <a:cs typeface="Arial" charset="0"/>
              </a:defRPr>
            </a:lvl3pPr>
            <a:lvl4pPr marL="1600200" indent="-228600" eaLnBrk="0" hangingPunct="0">
              <a:spcBef>
                <a:spcPct val="20000"/>
              </a:spcBef>
              <a:buFont typeface="Wingdings" pitchFamily="2" charset="2"/>
              <a:buChar char="q"/>
              <a:defRPr sz="2000">
                <a:solidFill>
                  <a:schemeClr val="tx1"/>
                </a:solidFill>
                <a:latin typeface="Arial" charset="0"/>
                <a:cs typeface="Arial" charset="0"/>
              </a:defRPr>
            </a:lvl4pPr>
            <a:lvl5pPr marL="2057400" indent="-228600" eaLnBrk="0" hangingPunct="0">
              <a:spcBef>
                <a:spcPct val="20000"/>
              </a:spcBef>
              <a:buFont typeface="Wingdings" pitchFamily="2" charset="2"/>
              <a:buChar char="q"/>
              <a:defRPr sz="2000">
                <a:solidFill>
                  <a:schemeClr val="tx1"/>
                </a:solidFill>
                <a:latin typeface="Arial" charset="0"/>
                <a:cs typeface="Arial" charset="0"/>
              </a:defRPr>
            </a:lvl5pPr>
            <a:lvl6pPr marL="2514600" indent="-228600" eaLnBrk="0" fontAlgn="base" hangingPunct="0">
              <a:spcBef>
                <a:spcPct val="20000"/>
              </a:spcBef>
              <a:spcAft>
                <a:spcPct val="0"/>
              </a:spcAft>
              <a:buFont typeface="Wingdings" pitchFamily="2" charset="2"/>
              <a:buChar char="q"/>
              <a:defRPr sz="2000">
                <a:solidFill>
                  <a:schemeClr val="tx1"/>
                </a:solidFill>
                <a:latin typeface="Arial" charset="0"/>
                <a:cs typeface="Arial" charset="0"/>
              </a:defRPr>
            </a:lvl6pPr>
            <a:lvl7pPr marL="2971800" indent="-228600" eaLnBrk="0" fontAlgn="base" hangingPunct="0">
              <a:spcBef>
                <a:spcPct val="20000"/>
              </a:spcBef>
              <a:spcAft>
                <a:spcPct val="0"/>
              </a:spcAft>
              <a:buFont typeface="Wingdings" pitchFamily="2" charset="2"/>
              <a:buChar char="q"/>
              <a:defRPr sz="2000">
                <a:solidFill>
                  <a:schemeClr val="tx1"/>
                </a:solidFill>
                <a:latin typeface="Arial" charset="0"/>
                <a:cs typeface="Arial" charset="0"/>
              </a:defRPr>
            </a:lvl7pPr>
            <a:lvl8pPr marL="3429000" indent="-228600" eaLnBrk="0" fontAlgn="base" hangingPunct="0">
              <a:spcBef>
                <a:spcPct val="20000"/>
              </a:spcBef>
              <a:spcAft>
                <a:spcPct val="0"/>
              </a:spcAft>
              <a:buFont typeface="Wingdings" pitchFamily="2" charset="2"/>
              <a:buChar char="q"/>
              <a:defRPr sz="2000">
                <a:solidFill>
                  <a:schemeClr val="tx1"/>
                </a:solidFill>
                <a:latin typeface="Arial" charset="0"/>
                <a:cs typeface="Arial" charset="0"/>
              </a:defRPr>
            </a:lvl8pPr>
            <a:lvl9pPr marL="3886200" indent="-228600" eaLnBrk="0" fontAlgn="base" hangingPunct="0">
              <a:spcBef>
                <a:spcPct val="20000"/>
              </a:spcBef>
              <a:spcAft>
                <a:spcPct val="0"/>
              </a:spcAft>
              <a:buFont typeface="Wingdings" pitchFamily="2" charset="2"/>
              <a:buChar char="q"/>
              <a:defRPr sz="2000">
                <a:solidFill>
                  <a:schemeClr val="tx1"/>
                </a:solidFill>
                <a:latin typeface="Arial" charset="0"/>
                <a:cs typeface="Arial" charset="0"/>
              </a:defRPr>
            </a:lvl9pPr>
          </a:lstStyle>
          <a:p>
            <a:pPr marL="0" marR="0" lvl="0" indent="0" algn="ctr" defTabSz="457200" rtl="0" eaLnBrk="1" fontAlgn="auto" latinLnBrk="0" hangingPunct="1">
              <a:lnSpc>
                <a:spcPct val="100000"/>
              </a:lnSpc>
              <a:spcBef>
                <a:spcPct val="50000"/>
              </a:spcBef>
              <a:spcAft>
                <a:spcPts val="0"/>
              </a:spcAft>
              <a:buClrTx/>
              <a:buSzTx/>
              <a:buFontTx/>
              <a:buNone/>
              <a:tabLst/>
              <a:defRPr/>
            </a:pPr>
            <a:r>
              <a:rPr kumimoji="0" lang="en-US" altLang="fr-FR" sz="1400" b="0" i="0" u="none" strike="noStrike" kern="0" cap="none" spc="0" normalizeH="0" baseline="0" noProof="0" dirty="0" smtClean="0">
                <a:ln>
                  <a:noFill/>
                </a:ln>
                <a:solidFill>
                  <a:prstClr val="black"/>
                </a:solidFill>
                <a:effectLst/>
                <a:uLnTx/>
                <a:uFillTx/>
                <a:latin typeface="Franklin Gothic Demi" panose="020B0703020102020204" pitchFamily="34" charset="0"/>
                <a:ea typeface="ＭＳ Ｐゴシック" charset="0"/>
                <a:cs typeface="Times New Roman" pitchFamily="18" charset="0"/>
              </a:rPr>
              <a:t>Idea </a:t>
            </a:r>
            <a:r>
              <a:rPr kumimoji="0" lang="en-US" altLang="fr-FR" sz="1400" b="0" i="0" u="none" strike="noStrike" kern="0" cap="none" spc="0" normalizeH="0" baseline="0" noProof="0" dirty="0">
                <a:ln>
                  <a:noFill/>
                </a:ln>
                <a:solidFill>
                  <a:prstClr val="black"/>
                </a:solidFill>
                <a:effectLst/>
                <a:uLnTx/>
                <a:uFillTx/>
                <a:latin typeface="Franklin Gothic Demi" panose="020B0703020102020204" pitchFamily="34" charset="0"/>
                <a:ea typeface="ＭＳ Ｐゴシック" charset="0"/>
                <a:cs typeface="Times New Roman" pitchFamily="18" charset="0"/>
              </a:rPr>
              <a:t>of ﬂexibility and reuse of MA units </a:t>
            </a:r>
          </a:p>
        </p:txBody>
      </p:sp>
      <p:sp>
        <p:nvSpPr>
          <p:cNvPr id="12" name="object 17"/>
          <p:cNvSpPr/>
          <p:nvPr/>
        </p:nvSpPr>
        <p:spPr>
          <a:xfrm>
            <a:off x="5013073" y="4117370"/>
            <a:ext cx="1458000" cy="647700"/>
          </a:xfrm>
          <a:custGeom>
            <a:avLst/>
            <a:gdLst/>
            <a:ahLst/>
            <a:cxnLst/>
            <a:rect l="l" t="t" r="r" b="b"/>
            <a:pathLst>
              <a:path w="2038350" h="949960">
                <a:moveTo>
                  <a:pt x="0" y="0"/>
                </a:moveTo>
                <a:lnTo>
                  <a:pt x="2038168" y="0"/>
                </a:lnTo>
                <a:lnTo>
                  <a:pt x="2038168" y="949842"/>
                </a:lnTo>
              </a:path>
            </a:pathLst>
          </a:custGeom>
          <a:ln w="11092">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3" name="object 18"/>
          <p:cNvSpPr/>
          <p:nvPr/>
        </p:nvSpPr>
        <p:spPr>
          <a:xfrm>
            <a:off x="6441510" y="4748919"/>
            <a:ext cx="64510" cy="64510"/>
          </a:xfrm>
          <a:custGeom>
            <a:avLst/>
            <a:gdLst/>
            <a:ahLst/>
            <a:cxnLst/>
            <a:rect l="l" t="t" r="r" b="b"/>
            <a:pathLst>
              <a:path w="94615" h="94614">
                <a:moveTo>
                  <a:pt x="47141" y="94282"/>
                </a:moveTo>
                <a:lnTo>
                  <a:pt x="0" y="0"/>
                </a:lnTo>
                <a:lnTo>
                  <a:pt x="47141" y="23570"/>
                </a:lnTo>
                <a:lnTo>
                  <a:pt x="82497" y="23570"/>
                </a:lnTo>
                <a:lnTo>
                  <a:pt x="47141" y="94282"/>
                </a:lnTo>
                <a:close/>
              </a:path>
              <a:path w="94615" h="94614">
                <a:moveTo>
                  <a:pt x="82497" y="23570"/>
                </a:moveTo>
                <a:lnTo>
                  <a:pt x="47141" y="23570"/>
                </a:lnTo>
                <a:lnTo>
                  <a:pt x="94282" y="0"/>
                </a:lnTo>
                <a:lnTo>
                  <a:pt x="82497" y="2357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4" name="object 19"/>
          <p:cNvSpPr/>
          <p:nvPr/>
        </p:nvSpPr>
        <p:spPr>
          <a:xfrm>
            <a:off x="6441510" y="4748919"/>
            <a:ext cx="64510" cy="64510"/>
          </a:xfrm>
          <a:custGeom>
            <a:avLst/>
            <a:gdLst/>
            <a:ahLst/>
            <a:cxnLst/>
            <a:rect l="l" t="t" r="r" b="b"/>
            <a:pathLst>
              <a:path w="94615" h="94614">
                <a:moveTo>
                  <a:pt x="47141" y="94282"/>
                </a:moveTo>
                <a:lnTo>
                  <a:pt x="0" y="0"/>
                </a:lnTo>
                <a:lnTo>
                  <a:pt x="47141" y="23570"/>
                </a:lnTo>
                <a:lnTo>
                  <a:pt x="94282" y="0"/>
                </a:lnTo>
                <a:lnTo>
                  <a:pt x="47141" y="94282"/>
                </a:lnTo>
                <a:close/>
              </a:path>
            </a:pathLst>
          </a:custGeom>
          <a:ln w="11092">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6" name="object 22"/>
          <p:cNvSpPr/>
          <p:nvPr/>
        </p:nvSpPr>
        <p:spPr>
          <a:xfrm>
            <a:off x="2816086" y="4117370"/>
            <a:ext cx="1724458" cy="324000"/>
          </a:xfrm>
          <a:custGeom>
            <a:avLst/>
            <a:gdLst/>
            <a:ahLst/>
            <a:cxnLst/>
            <a:rect l="l" t="t" r="r" b="b"/>
            <a:pathLst>
              <a:path w="2529204" h="958214">
                <a:moveTo>
                  <a:pt x="2528993" y="0"/>
                </a:moveTo>
                <a:lnTo>
                  <a:pt x="0" y="0"/>
                </a:lnTo>
                <a:lnTo>
                  <a:pt x="0" y="958161"/>
                </a:lnTo>
              </a:path>
            </a:pathLst>
          </a:custGeom>
          <a:ln w="11092">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7" name="object 23"/>
          <p:cNvSpPr/>
          <p:nvPr/>
        </p:nvSpPr>
        <p:spPr>
          <a:xfrm>
            <a:off x="2783945" y="4365104"/>
            <a:ext cx="64510" cy="64510"/>
          </a:xfrm>
          <a:custGeom>
            <a:avLst/>
            <a:gdLst/>
            <a:ahLst/>
            <a:cxnLst/>
            <a:rect l="l" t="t" r="r" b="b"/>
            <a:pathLst>
              <a:path w="94615" h="94614">
                <a:moveTo>
                  <a:pt x="47141" y="94282"/>
                </a:moveTo>
                <a:lnTo>
                  <a:pt x="0" y="0"/>
                </a:lnTo>
                <a:lnTo>
                  <a:pt x="47141" y="23570"/>
                </a:lnTo>
                <a:lnTo>
                  <a:pt x="82497" y="23570"/>
                </a:lnTo>
                <a:lnTo>
                  <a:pt x="47141" y="94282"/>
                </a:lnTo>
                <a:close/>
              </a:path>
              <a:path w="94615" h="94614">
                <a:moveTo>
                  <a:pt x="82497" y="23570"/>
                </a:moveTo>
                <a:lnTo>
                  <a:pt x="47141" y="23570"/>
                </a:lnTo>
                <a:lnTo>
                  <a:pt x="94282" y="0"/>
                </a:lnTo>
                <a:lnTo>
                  <a:pt x="82497" y="2357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18" name="object 24"/>
          <p:cNvSpPr/>
          <p:nvPr/>
        </p:nvSpPr>
        <p:spPr>
          <a:xfrm>
            <a:off x="2783945" y="4365104"/>
            <a:ext cx="64510" cy="64510"/>
          </a:xfrm>
          <a:custGeom>
            <a:avLst/>
            <a:gdLst/>
            <a:ahLst/>
            <a:cxnLst/>
            <a:rect l="l" t="t" r="r" b="b"/>
            <a:pathLst>
              <a:path w="94615" h="94614">
                <a:moveTo>
                  <a:pt x="47141" y="94282"/>
                </a:moveTo>
                <a:lnTo>
                  <a:pt x="0" y="0"/>
                </a:lnTo>
                <a:lnTo>
                  <a:pt x="47141" y="23570"/>
                </a:lnTo>
                <a:lnTo>
                  <a:pt x="94282" y="0"/>
                </a:lnTo>
                <a:lnTo>
                  <a:pt x="47141" y="94282"/>
                </a:lnTo>
                <a:close/>
              </a:path>
            </a:pathLst>
          </a:custGeom>
          <a:ln w="11092">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20" name="object 27"/>
          <p:cNvSpPr/>
          <p:nvPr/>
        </p:nvSpPr>
        <p:spPr>
          <a:xfrm>
            <a:off x="4540399" y="3881033"/>
            <a:ext cx="472786" cy="472786"/>
          </a:xfrm>
          <a:custGeom>
            <a:avLst/>
            <a:gdLst/>
            <a:ahLst/>
            <a:cxnLst/>
            <a:rect l="l" t="t" r="r" b="b"/>
            <a:pathLst>
              <a:path w="693420" h="693419">
                <a:moveTo>
                  <a:pt x="346627" y="0"/>
                </a:moveTo>
                <a:lnTo>
                  <a:pt x="693254" y="346627"/>
                </a:lnTo>
                <a:lnTo>
                  <a:pt x="346627" y="693254"/>
                </a:lnTo>
                <a:lnTo>
                  <a:pt x="0" y="346627"/>
                </a:lnTo>
                <a:lnTo>
                  <a:pt x="346627" y="0"/>
                </a:lnTo>
                <a:close/>
              </a:path>
            </a:pathLst>
          </a:custGeom>
          <a:ln w="5546">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25" name="object 64"/>
          <p:cNvSpPr/>
          <p:nvPr/>
        </p:nvSpPr>
        <p:spPr>
          <a:xfrm>
            <a:off x="4443029" y="4680796"/>
            <a:ext cx="977611" cy="194830"/>
          </a:xfrm>
          <a:custGeom>
            <a:avLst/>
            <a:gdLst/>
            <a:ahLst/>
            <a:cxnLst/>
            <a:rect l="l" t="t" r="r" b="b"/>
            <a:pathLst>
              <a:path w="1433829" h="285750">
                <a:moveTo>
                  <a:pt x="1433650" y="0"/>
                </a:moveTo>
                <a:lnTo>
                  <a:pt x="0" y="28562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26" name="object 65"/>
          <p:cNvSpPr/>
          <p:nvPr/>
        </p:nvSpPr>
        <p:spPr>
          <a:xfrm>
            <a:off x="4443029" y="4644873"/>
            <a:ext cx="977611" cy="58882"/>
          </a:xfrm>
          <a:custGeom>
            <a:avLst/>
            <a:gdLst/>
            <a:ahLst/>
            <a:cxnLst/>
            <a:rect l="l" t="t" r="r" b="b"/>
            <a:pathLst>
              <a:path w="1433829" h="86360">
                <a:moveTo>
                  <a:pt x="1433650" y="0"/>
                </a:moveTo>
                <a:lnTo>
                  <a:pt x="0" y="85963"/>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27" name="object 66"/>
          <p:cNvSpPr txBox="1"/>
          <p:nvPr/>
        </p:nvSpPr>
        <p:spPr>
          <a:xfrm>
            <a:off x="5419572" y="4538050"/>
            <a:ext cx="378402" cy="128492"/>
          </a:xfrm>
          <a:prstGeom prst="rect">
            <a:avLst/>
          </a:prstGeom>
          <a:ln w="5546">
            <a:solidFill>
              <a:srgbClr val="000000"/>
            </a:solidFill>
          </a:ln>
        </p:spPr>
        <p:txBody>
          <a:bodyPr vert="horz" wrap="square" lIns="0" tIns="59748" rIns="0" bIns="0" rtlCol="0">
            <a:spAutoFit/>
          </a:bodyPr>
          <a:lstStyle/>
          <a:p>
            <a:pPr marL="106071" marR="0" lvl="0" indent="0" algn="l" defTabSz="623438" rtl="0" eaLnBrk="1" fontAlgn="auto" latinLnBrk="0" hangingPunct="1">
              <a:lnSpc>
                <a:spcPct val="100000"/>
              </a:lnSpc>
              <a:spcBef>
                <a:spcPts val="470"/>
              </a:spcBef>
              <a:spcAft>
                <a:spcPts val="0"/>
              </a:spcAft>
              <a:buClrTx/>
              <a:buSzTx/>
              <a:buFontTx/>
              <a:buNone/>
              <a:tabLst/>
              <a:defRPr/>
            </a:pPr>
            <a:r>
              <a:rPr kumimoji="0" lang="en-US" sz="443" b="0" i="0" u="none" strike="noStrike" kern="1200" cap="none" spc="0" normalizeH="0" baseline="0" noProof="0" dirty="0" smtClean="0">
                <a:ln>
                  <a:noFill/>
                </a:ln>
                <a:solidFill>
                  <a:prstClr val="black"/>
                </a:solidFill>
                <a:effectLst/>
                <a:uLnTx/>
                <a:uFillTx/>
                <a:latin typeface="Lucida Sans Unicode"/>
                <a:ea typeface="ＭＳ Ｐゴシック" charset="0"/>
                <a:cs typeface="Lucida Sans Unicode"/>
              </a:rPr>
              <a:t>shape</a:t>
            </a:r>
            <a:endParaRPr kumimoji="0" sz="443" b="0" i="0" u="none" strike="noStrike" kern="1200" cap="none" spc="0" normalizeH="0" baseline="0" noProof="0" dirty="0">
              <a:ln>
                <a:noFill/>
              </a:ln>
              <a:solidFill>
                <a:prstClr val="black"/>
              </a:solidFill>
              <a:effectLst/>
              <a:uLnTx/>
              <a:uFillTx/>
              <a:latin typeface="Lucida Sans Unicode"/>
              <a:ea typeface="ＭＳ Ｐゴシック" charset="0"/>
              <a:cs typeface="Lucida Sans Unicode"/>
            </a:endParaRPr>
          </a:p>
        </p:txBody>
      </p:sp>
      <p:sp>
        <p:nvSpPr>
          <p:cNvPr id="28" name="object 67"/>
          <p:cNvSpPr/>
          <p:nvPr/>
        </p:nvSpPr>
        <p:spPr>
          <a:xfrm>
            <a:off x="4443029" y="4911027"/>
            <a:ext cx="977611" cy="36801"/>
          </a:xfrm>
          <a:custGeom>
            <a:avLst/>
            <a:gdLst/>
            <a:ahLst/>
            <a:cxnLst/>
            <a:rect l="l" t="t" r="r" b="b"/>
            <a:pathLst>
              <a:path w="1433829" h="53975">
                <a:moveTo>
                  <a:pt x="1433650" y="53962"/>
                </a:moveTo>
                <a:lnTo>
                  <a:pt x="0"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29" name="object 68"/>
          <p:cNvSpPr/>
          <p:nvPr/>
        </p:nvSpPr>
        <p:spPr>
          <a:xfrm>
            <a:off x="4443029" y="5002215"/>
            <a:ext cx="977611" cy="317789"/>
          </a:xfrm>
          <a:custGeom>
            <a:avLst/>
            <a:gdLst/>
            <a:ahLst/>
            <a:cxnLst/>
            <a:rect l="l" t="t" r="r" b="b"/>
            <a:pathLst>
              <a:path w="1433829" h="466089">
                <a:moveTo>
                  <a:pt x="1433650" y="0"/>
                </a:moveTo>
                <a:lnTo>
                  <a:pt x="0" y="465867"/>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0" name="object 69"/>
          <p:cNvSpPr txBox="1"/>
          <p:nvPr/>
        </p:nvSpPr>
        <p:spPr>
          <a:xfrm>
            <a:off x="5419572" y="4859468"/>
            <a:ext cx="378402" cy="128492"/>
          </a:xfrm>
          <a:prstGeom prst="rect">
            <a:avLst/>
          </a:prstGeom>
          <a:ln w="5546">
            <a:solidFill>
              <a:srgbClr val="000000"/>
            </a:solidFill>
          </a:ln>
        </p:spPr>
        <p:txBody>
          <a:bodyPr vert="horz" wrap="square" lIns="0" tIns="59748" rIns="0" bIns="0" rtlCol="0">
            <a:spAutoFit/>
          </a:bodyPr>
          <a:lstStyle/>
          <a:p>
            <a:pPr marL="73167" marR="0" lvl="0" indent="0" algn="l" defTabSz="623438" rtl="0" eaLnBrk="1" fontAlgn="auto" latinLnBrk="0" hangingPunct="1">
              <a:lnSpc>
                <a:spcPct val="100000"/>
              </a:lnSpc>
              <a:spcBef>
                <a:spcPts val="470"/>
              </a:spcBef>
              <a:spcAft>
                <a:spcPts val="0"/>
              </a:spcAft>
              <a:buClrTx/>
              <a:buSzTx/>
              <a:buFontTx/>
              <a:buNone/>
              <a:tabLst/>
              <a:defRPr/>
            </a:pPr>
            <a:r>
              <a:rPr kumimoji="0" lang="en-US" sz="443" b="0" i="0" u="none" strike="noStrike" kern="1200" cap="none" spc="-3" normalizeH="0" baseline="0" noProof="0" dirty="0" smtClean="0">
                <a:ln>
                  <a:noFill/>
                </a:ln>
                <a:solidFill>
                  <a:prstClr val="black"/>
                </a:solidFill>
                <a:effectLst/>
                <a:uLnTx/>
                <a:uFillTx/>
                <a:latin typeface="Lucida Sans Unicode"/>
                <a:ea typeface="ＭＳ Ｐゴシック" charset="0"/>
                <a:cs typeface="Lucida Sans Unicode"/>
              </a:rPr>
              <a:t>table</a:t>
            </a:r>
            <a:endParaRPr kumimoji="0" sz="443" b="0" i="0" u="none" strike="noStrike" kern="1200" cap="none" spc="0" normalizeH="0" baseline="0" noProof="0" dirty="0">
              <a:ln>
                <a:noFill/>
              </a:ln>
              <a:solidFill>
                <a:prstClr val="black"/>
              </a:solidFill>
              <a:effectLst/>
              <a:uLnTx/>
              <a:uFillTx/>
              <a:latin typeface="Lucida Sans Unicode"/>
              <a:ea typeface="ＭＳ Ｐゴシック" charset="0"/>
              <a:cs typeface="Lucida Sans Unicode"/>
            </a:endParaRPr>
          </a:p>
        </p:txBody>
      </p:sp>
      <p:sp>
        <p:nvSpPr>
          <p:cNvPr id="31" name="object 70"/>
          <p:cNvSpPr/>
          <p:nvPr/>
        </p:nvSpPr>
        <p:spPr>
          <a:xfrm>
            <a:off x="4443029" y="4932259"/>
            <a:ext cx="977611" cy="533400"/>
          </a:xfrm>
          <a:custGeom>
            <a:avLst/>
            <a:gdLst/>
            <a:ahLst/>
            <a:cxnLst/>
            <a:rect l="l" t="t" r="r" b="b"/>
            <a:pathLst>
              <a:path w="1433829" h="782320">
                <a:moveTo>
                  <a:pt x="1433650" y="781991"/>
                </a:moveTo>
                <a:lnTo>
                  <a:pt x="0"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2" name="object 71"/>
          <p:cNvSpPr txBox="1"/>
          <p:nvPr/>
        </p:nvSpPr>
        <p:spPr>
          <a:xfrm>
            <a:off x="5419572" y="5369955"/>
            <a:ext cx="378402" cy="128492"/>
          </a:xfrm>
          <a:prstGeom prst="rect">
            <a:avLst/>
          </a:prstGeom>
          <a:ln w="5546">
            <a:solidFill>
              <a:srgbClr val="000000"/>
            </a:solidFill>
          </a:ln>
        </p:spPr>
        <p:txBody>
          <a:bodyPr vert="horz" wrap="square" lIns="0" tIns="59748" rIns="0" bIns="0" rtlCol="0">
            <a:spAutoFit/>
          </a:bodyPr>
          <a:lstStyle/>
          <a:p>
            <a:pPr marL="77064" marR="0" lvl="0" indent="0" algn="l" defTabSz="623438" rtl="0" eaLnBrk="1" fontAlgn="auto" latinLnBrk="0" hangingPunct="1">
              <a:lnSpc>
                <a:spcPct val="100000"/>
              </a:lnSpc>
              <a:spcBef>
                <a:spcPts val="470"/>
              </a:spcBef>
              <a:spcAft>
                <a:spcPts val="0"/>
              </a:spcAft>
              <a:buClrTx/>
              <a:buSzTx/>
              <a:buFontTx/>
              <a:buNone/>
              <a:tabLst/>
              <a:defRPr/>
            </a:pPr>
            <a:r>
              <a:rPr kumimoji="0" lang="fr-FR" sz="443" b="0" i="0" u="none" strike="noStrike" kern="1200" cap="none" spc="-10" normalizeH="0" baseline="0" noProof="0" dirty="0" smtClean="0">
                <a:ln>
                  <a:noFill/>
                </a:ln>
                <a:solidFill>
                  <a:prstClr val="black"/>
                </a:solidFill>
                <a:effectLst/>
                <a:uLnTx/>
                <a:uFillTx/>
                <a:latin typeface="Lucida Sans Unicode"/>
                <a:ea typeface="ＭＳ Ｐゴシック" charset="0"/>
                <a:cs typeface="Lucida Sans Unicode"/>
              </a:rPr>
              <a:t>Element </a:t>
            </a:r>
            <a:r>
              <a:rPr kumimoji="0" sz="443" b="0" i="0" u="none" strike="noStrike" kern="1200" cap="none" spc="-3" normalizeH="0" baseline="0" noProof="0" dirty="0" smtClean="0">
                <a:ln>
                  <a:noFill/>
                </a:ln>
                <a:solidFill>
                  <a:prstClr val="black"/>
                </a:solidFill>
                <a:effectLst/>
                <a:uLnTx/>
                <a:uFillTx/>
                <a:latin typeface="Lucida Sans Unicode"/>
                <a:ea typeface="ＭＳ Ｐゴシック" charset="0"/>
                <a:cs typeface="Lucida Sans Unicode"/>
              </a:rPr>
              <a:t>n</a:t>
            </a:r>
            <a:endParaRPr kumimoji="0" sz="443" b="0" i="0" u="none" strike="noStrike" kern="1200" cap="none" spc="0" normalizeH="0" baseline="0" noProof="0" dirty="0">
              <a:ln>
                <a:noFill/>
              </a:ln>
              <a:solidFill>
                <a:prstClr val="black"/>
              </a:solidFill>
              <a:effectLst/>
              <a:uLnTx/>
              <a:uFillTx/>
              <a:latin typeface="Lucida Sans Unicode"/>
              <a:ea typeface="ＭＳ Ｐゴシック" charset="0"/>
              <a:cs typeface="Lucida Sans Unicode"/>
            </a:endParaRPr>
          </a:p>
        </p:txBody>
      </p:sp>
      <p:sp>
        <p:nvSpPr>
          <p:cNvPr id="36" name="object 75"/>
          <p:cNvSpPr/>
          <p:nvPr/>
        </p:nvSpPr>
        <p:spPr>
          <a:xfrm>
            <a:off x="3838007" y="4658109"/>
            <a:ext cx="227301" cy="56717"/>
          </a:xfrm>
          <a:custGeom>
            <a:avLst/>
            <a:gdLst/>
            <a:ahLst/>
            <a:cxnLst/>
            <a:rect l="l" t="t" r="r" b="b"/>
            <a:pathLst>
              <a:path w="333375" h="83185">
                <a:moveTo>
                  <a:pt x="0" y="0"/>
                </a:moveTo>
                <a:lnTo>
                  <a:pt x="332762" y="8319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7" name="object 76"/>
          <p:cNvSpPr txBox="1"/>
          <p:nvPr/>
        </p:nvSpPr>
        <p:spPr>
          <a:xfrm>
            <a:off x="3383295" y="4543722"/>
            <a:ext cx="454169" cy="155090"/>
          </a:xfrm>
          <a:prstGeom prst="rect">
            <a:avLst/>
          </a:prstGeom>
          <a:ln w="5546">
            <a:solidFill>
              <a:srgbClr val="000000"/>
            </a:solidFill>
          </a:ln>
        </p:spPr>
        <p:txBody>
          <a:bodyPr vert="horz" wrap="square" lIns="0" tIns="3031" rIns="0" bIns="0" rtlCol="0">
            <a:spAutoFit/>
          </a:bodyPr>
          <a:lstStyle/>
          <a:p>
            <a:pPr marL="0" marR="0" lvl="0" indent="0" algn="l" defTabSz="623438" rtl="0" eaLnBrk="1" fontAlgn="auto" latinLnBrk="0" hangingPunct="1">
              <a:lnSpc>
                <a:spcPct val="100000"/>
              </a:lnSpc>
              <a:spcBef>
                <a:spcPts val="24"/>
              </a:spcBef>
              <a:spcAft>
                <a:spcPts val="0"/>
              </a:spcAft>
              <a:buClrTx/>
              <a:buSzTx/>
              <a:buFontTx/>
              <a:buNone/>
              <a:tabLst/>
              <a:defRPr/>
            </a:pPr>
            <a:endParaRPr kumimoji="0" sz="545" b="0" i="0" u="none" strike="noStrike" kern="1200" cap="none" spc="0" normalizeH="0" baseline="0" noProof="0" dirty="0">
              <a:ln>
                <a:noFill/>
              </a:ln>
              <a:solidFill>
                <a:prstClr val="black"/>
              </a:solidFill>
              <a:effectLst/>
              <a:uLnTx/>
              <a:uFillTx/>
              <a:latin typeface="Times New Roman"/>
              <a:ea typeface="ＭＳ Ｐゴシック" charset="0"/>
              <a:cs typeface="Times New Roman"/>
            </a:endParaRPr>
          </a:p>
          <a:p>
            <a:pPr marL="62344" marR="0" lvl="0" indent="0" algn="l" defTabSz="623438" rtl="0" eaLnBrk="1" fontAlgn="auto" latinLnBrk="0" hangingPunct="1">
              <a:lnSpc>
                <a:spcPct val="100000"/>
              </a:lnSpc>
              <a:spcBef>
                <a:spcPts val="0"/>
              </a:spcBef>
              <a:spcAft>
                <a:spcPts val="0"/>
              </a:spcAft>
              <a:buClrTx/>
              <a:buSzTx/>
              <a:buFontTx/>
              <a:buNone/>
              <a:tabLst/>
              <a:defRPr/>
            </a:pPr>
            <a:r>
              <a:rPr kumimoji="0" lang="fr-FR" sz="443" b="0" i="1" u="none" strike="noStrike" kern="1200" cap="none" spc="10" normalizeH="0" baseline="0" noProof="0" dirty="0" smtClean="0">
                <a:ln>
                  <a:noFill/>
                </a:ln>
                <a:solidFill>
                  <a:prstClr val="black"/>
                </a:solidFill>
                <a:effectLst/>
                <a:uLnTx/>
                <a:uFillTx/>
                <a:latin typeface="Arial"/>
                <a:ea typeface="ＭＳ Ｐゴシック" charset="0"/>
                <a:cs typeface="Arial"/>
              </a:rPr>
              <a:t>CTRL 1: Loop</a:t>
            </a: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38" name="object 77"/>
          <p:cNvSpPr/>
          <p:nvPr/>
        </p:nvSpPr>
        <p:spPr>
          <a:xfrm>
            <a:off x="3838007" y="4743190"/>
            <a:ext cx="227301" cy="161059"/>
          </a:xfrm>
          <a:custGeom>
            <a:avLst/>
            <a:gdLst/>
            <a:ahLst/>
            <a:cxnLst/>
            <a:rect l="l" t="t" r="r" b="b"/>
            <a:pathLst>
              <a:path w="333375" h="236219">
                <a:moveTo>
                  <a:pt x="0" y="235706"/>
                </a:moveTo>
                <a:lnTo>
                  <a:pt x="332762"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9" name="object 78"/>
          <p:cNvSpPr/>
          <p:nvPr/>
        </p:nvSpPr>
        <p:spPr>
          <a:xfrm>
            <a:off x="3838007" y="5017341"/>
            <a:ext cx="227301" cy="274493"/>
          </a:xfrm>
          <a:custGeom>
            <a:avLst/>
            <a:gdLst/>
            <a:ahLst/>
            <a:cxnLst/>
            <a:rect l="l" t="t" r="r" b="b"/>
            <a:pathLst>
              <a:path w="333375" h="402589">
                <a:moveTo>
                  <a:pt x="0" y="0"/>
                </a:moveTo>
                <a:lnTo>
                  <a:pt x="332762" y="402087"/>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0" name="object 79"/>
          <p:cNvSpPr/>
          <p:nvPr/>
        </p:nvSpPr>
        <p:spPr>
          <a:xfrm>
            <a:off x="3838007" y="4903899"/>
            <a:ext cx="227301" cy="56717"/>
          </a:xfrm>
          <a:custGeom>
            <a:avLst/>
            <a:gdLst/>
            <a:ahLst/>
            <a:cxnLst/>
            <a:rect l="l" t="t" r="r" b="b"/>
            <a:pathLst>
              <a:path w="333375" h="83185">
                <a:moveTo>
                  <a:pt x="0" y="83190"/>
                </a:moveTo>
                <a:lnTo>
                  <a:pt x="332762"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1" name="object 80"/>
          <p:cNvSpPr txBox="1"/>
          <p:nvPr/>
        </p:nvSpPr>
        <p:spPr>
          <a:xfrm>
            <a:off x="3383295" y="4846233"/>
            <a:ext cx="454169" cy="155090"/>
          </a:xfrm>
          <a:prstGeom prst="rect">
            <a:avLst/>
          </a:prstGeom>
          <a:ln w="5546">
            <a:solidFill>
              <a:srgbClr val="000000"/>
            </a:solidFill>
          </a:ln>
        </p:spPr>
        <p:txBody>
          <a:bodyPr vert="horz" wrap="square" lIns="0" tIns="3031" rIns="0" bIns="0" rtlCol="0">
            <a:spAutoFit/>
          </a:bodyPr>
          <a:lstStyle/>
          <a:p>
            <a:pPr marL="0" marR="0" lvl="0" indent="0" algn="l" defTabSz="623438" rtl="0" eaLnBrk="1" fontAlgn="auto" latinLnBrk="0" hangingPunct="1">
              <a:lnSpc>
                <a:spcPct val="100000"/>
              </a:lnSpc>
              <a:spcBef>
                <a:spcPts val="24"/>
              </a:spcBef>
              <a:spcAft>
                <a:spcPts val="0"/>
              </a:spcAft>
              <a:buClrTx/>
              <a:buSzTx/>
              <a:buFontTx/>
              <a:buNone/>
              <a:tabLst/>
              <a:defRPr/>
            </a:pPr>
            <a:endParaRPr kumimoji="0" sz="545" b="0" i="0" u="none" strike="noStrike" kern="1200" cap="none" spc="0" normalizeH="0" baseline="0" noProof="0" dirty="0" smtClean="0">
              <a:ln>
                <a:noFill/>
              </a:ln>
              <a:solidFill>
                <a:prstClr val="black"/>
              </a:solidFill>
              <a:effectLst/>
              <a:uLnTx/>
              <a:uFillTx/>
              <a:latin typeface="Times New Roman"/>
              <a:ea typeface="ＭＳ Ｐゴシック" charset="0"/>
              <a:cs typeface="Times New Roman"/>
            </a:endParaRPr>
          </a:p>
          <a:p>
            <a:pPr marL="61045" marR="0" lvl="0" indent="0" algn="l" defTabSz="623438" rtl="0" eaLnBrk="1" fontAlgn="auto" latinLnBrk="0" hangingPunct="1">
              <a:lnSpc>
                <a:spcPct val="100000"/>
              </a:lnSpc>
              <a:spcBef>
                <a:spcPts val="0"/>
              </a:spcBef>
              <a:spcAft>
                <a:spcPts val="0"/>
              </a:spcAft>
              <a:buClrTx/>
              <a:buSzTx/>
              <a:buFontTx/>
              <a:buNone/>
              <a:tabLst/>
              <a:defRPr/>
            </a:pP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42" name="object 81"/>
          <p:cNvSpPr/>
          <p:nvPr/>
        </p:nvSpPr>
        <p:spPr>
          <a:xfrm>
            <a:off x="3838007" y="4932259"/>
            <a:ext cx="227301" cy="501361"/>
          </a:xfrm>
          <a:custGeom>
            <a:avLst/>
            <a:gdLst/>
            <a:ahLst/>
            <a:cxnLst/>
            <a:rect l="l" t="t" r="r" b="b"/>
            <a:pathLst>
              <a:path w="333375" h="735329">
                <a:moveTo>
                  <a:pt x="0" y="734850"/>
                </a:moveTo>
                <a:lnTo>
                  <a:pt x="332762"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3" name="object 82"/>
          <p:cNvSpPr/>
          <p:nvPr/>
        </p:nvSpPr>
        <p:spPr>
          <a:xfrm>
            <a:off x="3838007" y="5319852"/>
            <a:ext cx="227301" cy="170584"/>
          </a:xfrm>
          <a:custGeom>
            <a:avLst/>
            <a:gdLst/>
            <a:ahLst/>
            <a:cxnLst/>
            <a:rect l="l" t="t" r="r" b="b"/>
            <a:pathLst>
              <a:path w="333375" h="250189">
                <a:moveTo>
                  <a:pt x="0" y="249571"/>
                </a:moveTo>
                <a:lnTo>
                  <a:pt x="332762" y="0"/>
                </a:lnTo>
              </a:path>
            </a:pathLst>
          </a:custGeom>
          <a:ln w="317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4" name="object 83"/>
          <p:cNvSpPr txBox="1"/>
          <p:nvPr/>
        </p:nvSpPr>
        <p:spPr>
          <a:xfrm>
            <a:off x="3383295" y="5375627"/>
            <a:ext cx="454169" cy="150707"/>
          </a:xfrm>
          <a:prstGeom prst="rect">
            <a:avLst/>
          </a:prstGeom>
          <a:ln w="5546">
            <a:solidFill>
              <a:srgbClr val="000000"/>
            </a:solidFill>
          </a:ln>
        </p:spPr>
        <p:txBody>
          <a:bodyPr vert="horz" wrap="square" lIns="0" tIns="3897" rIns="0" bIns="0" rtlCol="0">
            <a:spAutoFit/>
          </a:bodyPr>
          <a:lstStyle/>
          <a:p>
            <a:pPr marL="0" marR="0" lvl="0" indent="0" algn="l" defTabSz="623438" rtl="0" eaLnBrk="1" fontAlgn="auto" latinLnBrk="0" hangingPunct="1">
              <a:lnSpc>
                <a:spcPct val="100000"/>
              </a:lnSpc>
              <a:spcBef>
                <a:spcPts val="31"/>
              </a:spcBef>
              <a:spcAft>
                <a:spcPts val="0"/>
              </a:spcAft>
              <a:buClrTx/>
              <a:buSzTx/>
              <a:buFontTx/>
              <a:buNone/>
              <a:tabLst/>
              <a:defRPr/>
            </a:pPr>
            <a:endParaRPr kumimoji="0" sz="511" b="0" i="0" u="none" strike="noStrike" kern="1200" cap="none" spc="0" normalizeH="0" baseline="0" noProof="0" dirty="0">
              <a:ln>
                <a:noFill/>
              </a:ln>
              <a:solidFill>
                <a:prstClr val="black"/>
              </a:solidFill>
              <a:effectLst/>
              <a:uLnTx/>
              <a:uFillTx/>
              <a:latin typeface="Times New Roman"/>
              <a:ea typeface="ＭＳ Ｐゴシック" charset="0"/>
              <a:cs typeface="Times New Roman"/>
            </a:endParaRPr>
          </a:p>
          <a:p>
            <a:pPr marL="96979" marR="0" lvl="0" indent="0" algn="l" defTabSz="623438" rtl="0" eaLnBrk="1" fontAlgn="auto" latinLnBrk="0" hangingPunct="1">
              <a:lnSpc>
                <a:spcPct val="100000"/>
              </a:lnSpc>
              <a:spcBef>
                <a:spcPts val="0"/>
              </a:spcBef>
              <a:spcAft>
                <a:spcPts val="0"/>
              </a:spcAft>
              <a:buClrTx/>
              <a:buSzTx/>
              <a:buFontTx/>
              <a:buNone/>
              <a:tabLst/>
              <a:defRPr/>
            </a:pP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45" name="object 84"/>
          <p:cNvSpPr/>
          <p:nvPr/>
        </p:nvSpPr>
        <p:spPr>
          <a:xfrm>
            <a:off x="3606396" y="5220590"/>
            <a:ext cx="9525" cy="9525"/>
          </a:xfrm>
          <a:custGeom>
            <a:avLst/>
            <a:gdLst/>
            <a:ahLst/>
            <a:cxnLst/>
            <a:rect l="l" t="t" r="r" b="b"/>
            <a:pathLst>
              <a:path w="13969" h="13970">
                <a:moveTo>
                  <a:pt x="0" y="7850"/>
                </a:moveTo>
                <a:lnTo>
                  <a:pt x="0" y="6011"/>
                </a:lnTo>
                <a:lnTo>
                  <a:pt x="174"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6" name="object 85"/>
          <p:cNvSpPr/>
          <p:nvPr/>
        </p:nvSpPr>
        <p:spPr>
          <a:xfrm>
            <a:off x="3606396" y="5220590"/>
            <a:ext cx="9525" cy="9525"/>
          </a:xfrm>
          <a:custGeom>
            <a:avLst/>
            <a:gdLst/>
            <a:ahLst/>
            <a:cxnLst/>
            <a:rect l="l" t="t" r="r" b="b"/>
            <a:pathLst>
              <a:path w="13969" h="13970">
                <a:moveTo>
                  <a:pt x="6932" y="13865"/>
                </a:moveTo>
                <a:lnTo>
                  <a:pt x="6014" y="13865"/>
                </a:lnTo>
                <a:lnTo>
                  <a:pt x="5130" y="13690"/>
                </a:lnTo>
                <a:lnTo>
                  <a:pt x="0" y="7850"/>
                </a:lnTo>
                <a:lnTo>
                  <a:pt x="0" y="6932"/>
                </a:lnTo>
                <a:lnTo>
                  <a:pt x="0" y="6011"/>
                </a:lnTo>
                <a:lnTo>
                  <a:pt x="6014" y="0"/>
                </a:lnTo>
                <a:lnTo>
                  <a:pt x="6932" y="0"/>
                </a:lnTo>
                <a:lnTo>
                  <a:pt x="7853" y="0"/>
                </a:lnTo>
                <a:lnTo>
                  <a:pt x="13865" y="6011"/>
                </a:lnTo>
                <a:lnTo>
                  <a:pt x="13865" y="6932"/>
                </a:lnTo>
                <a:lnTo>
                  <a:pt x="13865" y="7850"/>
                </a:lnTo>
                <a:lnTo>
                  <a:pt x="9586" y="13338"/>
                </a:lnTo>
                <a:lnTo>
                  <a:pt x="8737" y="1369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7" name="object 86"/>
          <p:cNvSpPr/>
          <p:nvPr/>
        </p:nvSpPr>
        <p:spPr>
          <a:xfrm>
            <a:off x="3606396" y="5291491"/>
            <a:ext cx="9525" cy="9525"/>
          </a:xfrm>
          <a:custGeom>
            <a:avLst/>
            <a:gdLst/>
            <a:ahLst/>
            <a:cxnLst/>
            <a:rect l="l" t="t" r="r" b="b"/>
            <a:pathLst>
              <a:path w="13969" h="13970">
                <a:moveTo>
                  <a:pt x="0" y="7850"/>
                </a:moveTo>
                <a:lnTo>
                  <a:pt x="0" y="6011"/>
                </a:lnTo>
                <a:lnTo>
                  <a:pt x="177"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8" name="object 87"/>
          <p:cNvSpPr/>
          <p:nvPr/>
        </p:nvSpPr>
        <p:spPr>
          <a:xfrm>
            <a:off x="3606396" y="5291491"/>
            <a:ext cx="9525" cy="9525"/>
          </a:xfrm>
          <a:custGeom>
            <a:avLst/>
            <a:gdLst/>
            <a:ahLst/>
            <a:cxnLst/>
            <a:rect l="l" t="t" r="r" b="b"/>
            <a:pathLst>
              <a:path w="13969" h="13970">
                <a:moveTo>
                  <a:pt x="6932" y="13865"/>
                </a:moveTo>
                <a:lnTo>
                  <a:pt x="6014" y="13865"/>
                </a:lnTo>
                <a:lnTo>
                  <a:pt x="5130" y="13690"/>
                </a:lnTo>
                <a:lnTo>
                  <a:pt x="0" y="7850"/>
                </a:lnTo>
                <a:lnTo>
                  <a:pt x="0" y="6932"/>
                </a:lnTo>
                <a:lnTo>
                  <a:pt x="0" y="6011"/>
                </a:lnTo>
                <a:lnTo>
                  <a:pt x="6014" y="0"/>
                </a:lnTo>
                <a:lnTo>
                  <a:pt x="6932" y="0"/>
                </a:lnTo>
                <a:lnTo>
                  <a:pt x="7853" y="0"/>
                </a:lnTo>
                <a:lnTo>
                  <a:pt x="8737" y="174"/>
                </a:lnTo>
                <a:lnTo>
                  <a:pt x="9586" y="526"/>
                </a:lnTo>
                <a:lnTo>
                  <a:pt x="10434" y="879"/>
                </a:lnTo>
                <a:lnTo>
                  <a:pt x="13865" y="6011"/>
                </a:lnTo>
                <a:lnTo>
                  <a:pt x="13865" y="6932"/>
                </a:lnTo>
                <a:lnTo>
                  <a:pt x="13865" y="7850"/>
                </a:lnTo>
                <a:lnTo>
                  <a:pt x="9586" y="13338"/>
                </a:lnTo>
                <a:lnTo>
                  <a:pt x="8737" y="1369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49" name="object 88"/>
          <p:cNvSpPr/>
          <p:nvPr/>
        </p:nvSpPr>
        <p:spPr>
          <a:xfrm>
            <a:off x="3606396" y="5149689"/>
            <a:ext cx="9525" cy="9525"/>
          </a:xfrm>
          <a:custGeom>
            <a:avLst/>
            <a:gdLst/>
            <a:ahLst/>
            <a:cxnLst/>
            <a:rect l="l" t="t" r="r" b="b"/>
            <a:pathLst>
              <a:path w="13969" h="13970">
                <a:moveTo>
                  <a:pt x="0" y="7850"/>
                </a:moveTo>
                <a:lnTo>
                  <a:pt x="0" y="6011"/>
                </a:lnTo>
                <a:lnTo>
                  <a:pt x="177"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0" name="object 89"/>
          <p:cNvSpPr/>
          <p:nvPr/>
        </p:nvSpPr>
        <p:spPr>
          <a:xfrm>
            <a:off x="3606396" y="5149689"/>
            <a:ext cx="9525" cy="9525"/>
          </a:xfrm>
          <a:custGeom>
            <a:avLst/>
            <a:gdLst/>
            <a:ahLst/>
            <a:cxnLst/>
            <a:rect l="l" t="t" r="r" b="b"/>
            <a:pathLst>
              <a:path w="13969" h="13970">
                <a:moveTo>
                  <a:pt x="6932" y="13865"/>
                </a:moveTo>
                <a:lnTo>
                  <a:pt x="6014" y="13865"/>
                </a:lnTo>
                <a:lnTo>
                  <a:pt x="5130" y="13690"/>
                </a:lnTo>
                <a:lnTo>
                  <a:pt x="0" y="7850"/>
                </a:lnTo>
                <a:lnTo>
                  <a:pt x="0" y="6932"/>
                </a:lnTo>
                <a:lnTo>
                  <a:pt x="0" y="6011"/>
                </a:lnTo>
                <a:lnTo>
                  <a:pt x="6014" y="0"/>
                </a:lnTo>
                <a:lnTo>
                  <a:pt x="6932" y="0"/>
                </a:lnTo>
                <a:lnTo>
                  <a:pt x="7853" y="0"/>
                </a:lnTo>
                <a:lnTo>
                  <a:pt x="13865" y="6011"/>
                </a:lnTo>
                <a:lnTo>
                  <a:pt x="13865" y="6932"/>
                </a:lnTo>
                <a:lnTo>
                  <a:pt x="13865" y="7850"/>
                </a:lnTo>
                <a:lnTo>
                  <a:pt x="9586" y="13338"/>
                </a:lnTo>
                <a:lnTo>
                  <a:pt x="8737" y="1369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1" name="object 90"/>
          <p:cNvSpPr txBox="1"/>
          <p:nvPr/>
        </p:nvSpPr>
        <p:spPr>
          <a:xfrm>
            <a:off x="4063944" y="4657163"/>
            <a:ext cx="378402" cy="90456"/>
          </a:xfrm>
          <a:prstGeom prst="rect">
            <a:avLst/>
          </a:prstGeom>
          <a:ln w="5546">
            <a:solidFill>
              <a:srgbClr val="000000"/>
            </a:solidFill>
          </a:ln>
        </p:spPr>
        <p:txBody>
          <a:bodyPr vert="horz" wrap="square" lIns="0" tIns="22080" rIns="0" bIns="0" rtlCol="0">
            <a:spAutoFit/>
          </a:bodyPr>
          <a:lstStyle/>
          <a:p>
            <a:pPr marL="93516" marR="0" lvl="0" indent="0" algn="l" defTabSz="623438" rtl="0" eaLnBrk="1" fontAlgn="auto" latinLnBrk="0" hangingPunct="1">
              <a:lnSpc>
                <a:spcPct val="100000"/>
              </a:lnSpc>
              <a:spcBef>
                <a:spcPts val="173"/>
              </a:spcBef>
              <a:spcAft>
                <a:spcPts val="0"/>
              </a:spcAft>
              <a:buClrTx/>
              <a:buSzTx/>
              <a:buFontTx/>
              <a:buNone/>
              <a:tabLst/>
              <a:defRPr/>
            </a:pPr>
            <a:r>
              <a:rPr kumimoji="0" lang="fr-FR" sz="443" b="0" i="0" u="none" strike="noStrike" kern="1200" cap="none" spc="0" normalizeH="0" baseline="0" noProof="0" dirty="0" err="1" smtClean="0">
                <a:ln>
                  <a:noFill/>
                </a:ln>
                <a:solidFill>
                  <a:prstClr val="black"/>
                </a:solidFill>
                <a:effectLst/>
                <a:uLnTx/>
                <a:uFillTx/>
                <a:latin typeface="Arial"/>
                <a:ea typeface="ＭＳ Ｐゴシック" charset="0"/>
                <a:cs typeface="Arial"/>
              </a:rPr>
              <a:t>Sequantial</a:t>
            </a: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52" name="object 91"/>
          <p:cNvSpPr txBox="1"/>
          <p:nvPr/>
        </p:nvSpPr>
        <p:spPr>
          <a:xfrm>
            <a:off x="4063945" y="4846233"/>
            <a:ext cx="378402" cy="90456"/>
          </a:xfrm>
          <a:prstGeom prst="rect">
            <a:avLst/>
          </a:prstGeom>
          <a:ln w="5546">
            <a:solidFill>
              <a:srgbClr val="000000"/>
            </a:solidFill>
          </a:ln>
        </p:spPr>
        <p:txBody>
          <a:bodyPr vert="horz" wrap="square" lIns="0" tIns="22080" rIns="0" bIns="0" rtlCol="0">
            <a:spAutoFit/>
          </a:bodyPr>
          <a:lstStyle/>
          <a:p>
            <a:pPr marL="106071" marR="0" lvl="0" indent="0" algn="l" defTabSz="623438" rtl="0" eaLnBrk="1" fontAlgn="auto" latinLnBrk="0" hangingPunct="1">
              <a:lnSpc>
                <a:spcPct val="100000"/>
              </a:lnSpc>
              <a:spcBef>
                <a:spcPts val="173"/>
              </a:spcBef>
              <a:spcAft>
                <a:spcPts val="0"/>
              </a:spcAft>
              <a:buClrTx/>
              <a:buSzTx/>
              <a:buFontTx/>
              <a:buNone/>
              <a:tabLst/>
              <a:defRPr/>
            </a:pPr>
            <a:r>
              <a:rPr kumimoji="0" lang="fr-FR" sz="443" b="0" i="1" u="none" strike="noStrike" kern="1200" cap="none" spc="0" normalizeH="0" baseline="0" noProof="0" dirty="0" err="1" smtClean="0">
                <a:ln>
                  <a:noFill/>
                </a:ln>
                <a:solidFill>
                  <a:prstClr val="black"/>
                </a:solidFill>
                <a:effectLst/>
                <a:uLnTx/>
                <a:uFillTx/>
                <a:latin typeface="Arial"/>
                <a:ea typeface="ＭＳ Ｐゴシック" charset="0"/>
                <a:cs typeface="Arial"/>
              </a:rPr>
              <a:t>Parallel</a:t>
            </a: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53" name="object 92"/>
          <p:cNvSpPr txBox="1"/>
          <p:nvPr/>
        </p:nvSpPr>
        <p:spPr>
          <a:xfrm>
            <a:off x="4063945" y="5262186"/>
            <a:ext cx="378402" cy="90456"/>
          </a:xfrm>
          <a:prstGeom prst="rect">
            <a:avLst/>
          </a:prstGeom>
          <a:ln w="5546">
            <a:solidFill>
              <a:srgbClr val="000000"/>
            </a:solidFill>
          </a:ln>
        </p:spPr>
        <p:txBody>
          <a:bodyPr vert="horz" wrap="square" lIns="0" tIns="22080" rIns="0" bIns="0" rtlCol="0">
            <a:spAutoFit/>
          </a:bodyPr>
          <a:lstStyle/>
          <a:p>
            <a:pPr marL="118626" marR="0" lvl="0" indent="0" algn="l" defTabSz="623438" rtl="0" eaLnBrk="1" fontAlgn="auto" latinLnBrk="0" hangingPunct="1">
              <a:lnSpc>
                <a:spcPct val="100000"/>
              </a:lnSpc>
              <a:spcBef>
                <a:spcPts val="173"/>
              </a:spcBef>
              <a:spcAft>
                <a:spcPts val="0"/>
              </a:spcAft>
              <a:buClrTx/>
              <a:buSzTx/>
              <a:buFontTx/>
              <a:buNone/>
              <a:tabLst/>
              <a:defRPr/>
            </a:pPr>
            <a:r>
              <a:rPr kumimoji="0" lang="fr-FR" sz="443" b="0" i="1" u="none" strike="noStrike" kern="1200" cap="none" spc="-10" normalizeH="0" baseline="0" noProof="0" dirty="0" smtClean="0">
                <a:ln>
                  <a:noFill/>
                </a:ln>
                <a:solidFill>
                  <a:prstClr val="black"/>
                </a:solidFill>
                <a:effectLst/>
                <a:uLnTx/>
                <a:uFillTx/>
                <a:latin typeface="Arial"/>
                <a:ea typeface="ＭＳ Ｐゴシック" charset="0"/>
                <a:cs typeface="Arial"/>
              </a:rPr>
              <a:t>C</a:t>
            </a:r>
            <a:r>
              <a:rPr kumimoji="0" sz="443" b="0" i="1" u="none" strike="noStrike" kern="1200" cap="none" spc="-72" normalizeH="0" baseline="0" noProof="0" dirty="0" smtClean="0">
                <a:ln>
                  <a:noFill/>
                </a:ln>
                <a:solidFill>
                  <a:prstClr val="black"/>
                </a:solidFill>
                <a:effectLst/>
                <a:uLnTx/>
                <a:uFillTx/>
                <a:latin typeface="Arial"/>
                <a:ea typeface="ＭＳ Ｐゴシック" charset="0"/>
                <a:cs typeface="Arial"/>
              </a:rPr>
              <a:t> </a:t>
            </a:r>
            <a:r>
              <a:rPr kumimoji="0" sz="443" b="0" i="1" u="none" strike="noStrike" kern="1200" cap="none" spc="10" normalizeH="0" baseline="0" noProof="0" dirty="0">
                <a:ln>
                  <a:noFill/>
                </a:ln>
                <a:solidFill>
                  <a:prstClr val="black"/>
                </a:solidFill>
                <a:effectLst/>
                <a:uLnTx/>
                <a:uFillTx/>
                <a:latin typeface="Arial"/>
                <a:ea typeface="ＭＳ Ｐゴシック" charset="0"/>
                <a:cs typeface="Arial"/>
              </a:rPr>
              <a:t>k</a:t>
            </a:r>
            <a:endParaRPr kumimoji="0" sz="443" b="0" i="0" u="none" strike="noStrike" kern="1200" cap="none" spc="0" normalizeH="0" baseline="0" noProof="0" dirty="0">
              <a:ln>
                <a:noFill/>
              </a:ln>
              <a:solidFill>
                <a:prstClr val="black"/>
              </a:solidFill>
              <a:effectLst/>
              <a:uLnTx/>
              <a:uFillTx/>
              <a:latin typeface="Arial"/>
              <a:ea typeface="ＭＳ Ｐゴシック" charset="0"/>
              <a:cs typeface="Arial"/>
            </a:endParaRPr>
          </a:p>
        </p:txBody>
      </p:sp>
      <p:sp>
        <p:nvSpPr>
          <p:cNvPr id="56" name="object 100"/>
          <p:cNvSpPr/>
          <p:nvPr/>
        </p:nvSpPr>
        <p:spPr>
          <a:xfrm>
            <a:off x="4249232" y="5108094"/>
            <a:ext cx="9525" cy="9525"/>
          </a:xfrm>
          <a:custGeom>
            <a:avLst/>
            <a:gdLst/>
            <a:ahLst/>
            <a:cxnLst/>
            <a:rect l="l" t="t" r="r" b="b"/>
            <a:pathLst>
              <a:path w="13970" h="13970">
                <a:moveTo>
                  <a:pt x="0" y="7850"/>
                </a:moveTo>
                <a:lnTo>
                  <a:pt x="0" y="6011"/>
                </a:lnTo>
                <a:lnTo>
                  <a:pt x="177" y="5130"/>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7" name="object 101"/>
          <p:cNvSpPr/>
          <p:nvPr/>
        </p:nvSpPr>
        <p:spPr>
          <a:xfrm>
            <a:off x="4249232" y="5108094"/>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8737" y="174"/>
                </a:lnTo>
                <a:lnTo>
                  <a:pt x="9586" y="526"/>
                </a:lnTo>
                <a:lnTo>
                  <a:pt x="10434" y="879"/>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8" name="object 102"/>
          <p:cNvSpPr/>
          <p:nvPr/>
        </p:nvSpPr>
        <p:spPr>
          <a:xfrm>
            <a:off x="4249232" y="5149689"/>
            <a:ext cx="9525" cy="9525"/>
          </a:xfrm>
          <a:custGeom>
            <a:avLst/>
            <a:gdLst/>
            <a:ahLst/>
            <a:cxnLst/>
            <a:rect l="l" t="t" r="r" b="b"/>
            <a:pathLst>
              <a:path w="13970" h="13970">
                <a:moveTo>
                  <a:pt x="0" y="7850"/>
                </a:moveTo>
                <a:lnTo>
                  <a:pt x="0" y="6011"/>
                </a:lnTo>
                <a:lnTo>
                  <a:pt x="177" y="5130"/>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59" name="object 103"/>
          <p:cNvSpPr/>
          <p:nvPr/>
        </p:nvSpPr>
        <p:spPr>
          <a:xfrm>
            <a:off x="4249232" y="5149689"/>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0" name="object 104"/>
          <p:cNvSpPr/>
          <p:nvPr/>
        </p:nvSpPr>
        <p:spPr>
          <a:xfrm>
            <a:off x="4249232" y="5064608"/>
            <a:ext cx="9525" cy="9525"/>
          </a:xfrm>
          <a:custGeom>
            <a:avLst/>
            <a:gdLst/>
            <a:ahLst/>
            <a:cxnLst/>
            <a:rect l="l" t="t" r="r" b="b"/>
            <a:pathLst>
              <a:path w="13970" h="13970">
                <a:moveTo>
                  <a:pt x="0" y="7850"/>
                </a:moveTo>
                <a:lnTo>
                  <a:pt x="0" y="6011"/>
                </a:lnTo>
                <a:lnTo>
                  <a:pt x="174" y="5130"/>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1" name="object 105"/>
          <p:cNvSpPr/>
          <p:nvPr/>
        </p:nvSpPr>
        <p:spPr>
          <a:xfrm>
            <a:off x="4249232" y="5064608"/>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8737" y="174"/>
                </a:lnTo>
                <a:lnTo>
                  <a:pt x="9586" y="526"/>
                </a:lnTo>
                <a:lnTo>
                  <a:pt x="10434" y="879"/>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2" name="object 106"/>
          <p:cNvSpPr/>
          <p:nvPr/>
        </p:nvSpPr>
        <p:spPr>
          <a:xfrm>
            <a:off x="5604861" y="5205464"/>
            <a:ext cx="9525" cy="9525"/>
          </a:xfrm>
          <a:custGeom>
            <a:avLst/>
            <a:gdLst/>
            <a:ahLst/>
            <a:cxnLst/>
            <a:rect l="l" t="t" r="r" b="b"/>
            <a:pathLst>
              <a:path w="13970" h="13970">
                <a:moveTo>
                  <a:pt x="0" y="7850"/>
                </a:moveTo>
                <a:lnTo>
                  <a:pt x="0" y="6011"/>
                </a:lnTo>
                <a:lnTo>
                  <a:pt x="177"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3" name="object 107"/>
          <p:cNvSpPr/>
          <p:nvPr/>
        </p:nvSpPr>
        <p:spPr>
          <a:xfrm>
            <a:off x="5604861" y="5205464"/>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8737" y="174"/>
                </a:lnTo>
                <a:lnTo>
                  <a:pt x="9586" y="526"/>
                </a:lnTo>
                <a:lnTo>
                  <a:pt x="10434" y="879"/>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4" name="object 108"/>
          <p:cNvSpPr/>
          <p:nvPr/>
        </p:nvSpPr>
        <p:spPr>
          <a:xfrm>
            <a:off x="5604861" y="5276365"/>
            <a:ext cx="9525" cy="9525"/>
          </a:xfrm>
          <a:custGeom>
            <a:avLst/>
            <a:gdLst/>
            <a:ahLst/>
            <a:cxnLst/>
            <a:rect l="l" t="t" r="r" b="b"/>
            <a:pathLst>
              <a:path w="13970" h="13970">
                <a:moveTo>
                  <a:pt x="0" y="7850"/>
                </a:moveTo>
                <a:lnTo>
                  <a:pt x="0" y="6011"/>
                </a:lnTo>
                <a:lnTo>
                  <a:pt x="177"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5" name="object 109"/>
          <p:cNvSpPr/>
          <p:nvPr/>
        </p:nvSpPr>
        <p:spPr>
          <a:xfrm>
            <a:off x="5604861" y="5276365"/>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8737" y="174"/>
                </a:lnTo>
                <a:lnTo>
                  <a:pt x="9586" y="526"/>
                </a:lnTo>
                <a:lnTo>
                  <a:pt x="10434" y="879"/>
                </a:lnTo>
                <a:lnTo>
                  <a:pt x="11186" y="1380"/>
                </a:lnTo>
                <a:lnTo>
                  <a:pt x="11835" y="2029"/>
                </a:lnTo>
                <a:lnTo>
                  <a:pt x="12484" y="2678"/>
                </a:lnTo>
                <a:lnTo>
                  <a:pt x="12986" y="3430"/>
                </a:lnTo>
                <a:lnTo>
                  <a:pt x="13338" y="4278"/>
                </a:lnTo>
                <a:lnTo>
                  <a:pt x="13690" y="5127"/>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6" name="object 110"/>
          <p:cNvSpPr/>
          <p:nvPr/>
        </p:nvSpPr>
        <p:spPr>
          <a:xfrm>
            <a:off x="5604861" y="5134563"/>
            <a:ext cx="9525" cy="9525"/>
          </a:xfrm>
          <a:custGeom>
            <a:avLst/>
            <a:gdLst/>
            <a:ahLst/>
            <a:cxnLst/>
            <a:rect l="l" t="t" r="r" b="b"/>
            <a:pathLst>
              <a:path w="13970" h="13970">
                <a:moveTo>
                  <a:pt x="0" y="7850"/>
                </a:moveTo>
                <a:lnTo>
                  <a:pt x="0" y="6011"/>
                </a:lnTo>
                <a:lnTo>
                  <a:pt x="177" y="5127"/>
                </a:lnTo>
                <a:lnTo>
                  <a:pt x="6014" y="0"/>
                </a:lnTo>
                <a:lnTo>
                  <a:pt x="7853" y="0"/>
                </a:lnTo>
                <a:lnTo>
                  <a:pt x="13865" y="6011"/>
                </a:lnTo>
                <a:lnTo>
                  <a:pt x="13865" y="7850"/>
                </a:lnTo>
                <a:lnTo>
                  <a:pt x="7853" y="13865"/>
                </a:lnTo>
                <a:lnTo>
                  <a:pt x="6014" y="13865"/>
                </a:lnTo>
                <a:lnTo>
                  <a:pt x="0" y="7850"/>
                </a:lnTo>
                <a:close/>
              </a:path>
            </a:pathLst>
          </a:custGeom>
          <a:solidFill>
            <a:srgbClr val="000000"/>
          </a:solidFill>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67" name="object 111"/>
          <p:cNvSpPr/>
          <p:nvPr/>
        </p:nvSpPr>
        <p:spPr>
          <a:xfrm>
            <a:off x="5604861" y="5134563"/>
            <a:ext cx="9525" cy="9525"/>
          </a:xfrm>
          <a:custGeom>
            <a:avLst/>
            <a:gdLst/>
            <a:ahLst/>
            <a:cxnLst/>
            <a:rect l="l" t="t" r="r" b="b"/>
            <a:pathLst>
              <a:path w="13970" h="13970">
                <a:moveTo>
                  <a:pt x="6932" y="13865"/>
                </a:moveTo>
                <a:lnTo>
                  <a:pt x="6014" y="13865"/>
                </a:lnTo>
                <a:lnTo>
                  <a:pt x="5130" y="13687"/>
                </a:lnTo>
                <a:lnTo>
                  <a:pt x="0" y="7850"/>
                </a:lnTo>
                <a:lnTo>
                  <a:pt x="0" y="6932"/>
                </a:lnTo>
                <a:lnTo>
                  <a:pt x="0" y="6011"/>
                </a:lnTo>
                <a:lnTo>
                  <a:pt x="6014" y="0"/>
                </a:lnTo>
                <a:lnTo>
                  <a:pt x="6932" y="0"/>
                </a:lnTo>
                <a:lnTo>
                  <a:pt x="7853" y="0"/>
                </a:lnTo>
                <a:lnTo>
                  <a:pt x="8737" y="174"/>
                </a:lnTo>
                <a:lnTo>
                  <a:pt x="9586" y="526"/>
                </a:lnTo>
                <a:lnTo>
                  <a:pt x="10434" y="879"/>
                </a:lnTo>
                <a:lnTo>
                  <a:pt x="13865" y="6011"/>
                </a:lnTo>
                <a:lnTo>
                  <a:pt x="13865" y="6932"/>
                </a:lnTo>
                <a:lnTo>
                  <a:pt x="13865" y="7850"/>
                </a:lnTo>
                <a:lnTo>
                  <a:pt x="7853" y="13865"/>
                </a:lnTo>
                <a:lnTo>
                  <a:pt x="6932" y="13865"/>
                </a:lnTo>
                <a:close/>
              </a:path>
            </a:pathLst>
          </a:custGeom>
          <a:ln w="13865">
            <a:solidFill>
              <a:srgbClr val="000000"/>
            </a:solidFill>
          </a:ln>
        </p:spPr>
        <p:txBody>
          <a:bodyPr wrap="square" lIns="0" tIns="0" rIns="0" bIns="0" rtlCol="0"/>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ＭＳ Ｐゴシック" charset="0"/>
              <a:cs typeface="+mn-cs"/>
            </a:endParaRPr>
          </a:p>
        </p:txBody>
      </p:sp>
      <p:sp>
        <p:nvSpPr>
          <p:cNvPr id="3" name="ZoneTexte 2"/>
          <p:cNvSpPr txBox="1"/>
          <p:nvPr/>
        </p:nvSpPr>
        <p:spPr>
          <a:xfrm>
            <a:off x="4517536" y="4020367"/>
            <a:ext cx="495537" cy="184666"/>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Arial" charset="0"/>
                <a:ea typeface="ＭＳ Ｐゴシック" charset="0"/>
              </a:rPr>
              <a:t>separate</a:t>
            </a:r>
          </a:p>
        </p:txBody>
      </p:sp>
      <p:sp>
        <p:nvSpPr>
          <p:cNvPr id="68" name="Rectangle à coins arrondis 67"/>
          <p:cNvSpPr/>
          <p:nvPr/>
        </p:nvSpPr>
        <p:spPr>
          <a:xfrm>
            <a:off x="6084168" y="4847585"/>
            <a:ext cx="780348" cy="468000"/>
          </a:xfrm>
          <a:prstGeom prst="roundRect">
            <a:avLst>
              <a:gd name="adj" fmla="val 1355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Graphical</a:t>
            </a:r>
            <a:r>
              <a:rPr kumimoji="0" lang="fr-FR" sz="9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Elements</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1" name="Parallélogramme 70"/>
          <p:cNvSpPr/>
          <p:nvPr/>
        </p:nvSpPr>
        <p:spPr>
          <a:xfrm>
            <a:off x="4328254" y="3321024"/>
            <a:ext cx="972000" cy="324000"/>
          </a:xfrm>
          <a:prstGeom prst="parallelogram">
            <a:avLst>
              <a:gd name="adj" fmla="val 51689"/>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 </a:t>
            </a:r>
            <a:r>
              <a:rPr kumimoji="0" lang="fr-FR" sz="9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Framework</a:t>
            </a:r>
          </a:p>
        </p:txBody>
      </p:sp>
      <p:sp>
        <p:nvSpPr>
          <p:cNvPr id="82" name="Rectangle 81"/>
          <p:cNvSpPr/>
          <p:nvPr/>
        </p:nvSpPr>
        <p:spPr>
          <a:xfrm>
            <a:off x="5403737" y="3965201"/>
            <a:ext cx="599006" cy="123111"/>
          </a:xfrm>
          <a:prstGeom prst="rect">
            <a:avLst/>
          </a:prstGeom>
          <a:noFill/>
        </p:spPr>
        <p:txBody>
          <a:bodyPr wrap="none" lIns="3600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800" b="0" i="1" u="none" strike="noStrike" kern="1200" cap="none" spc="0" normalizeH="0" baseline="0" noProof="0" dirty="0" smtClean="0">
                <a:ln>
                  <a:noFill/>
                </a:ln>
                <a:solidFill>
                  <a:prstClr val="black"/>
                </a:solidFill>
                <a:effectLst/>
                <a:uLnTx/>
                <a:uFillTx/>
                <a:latin typeface="Arial" charset="0"/>
                <a:ea typeface="ＭＳ Ｐゴシック" charset="0"/>
              </a:rPr>
              <a:t>an </a:t>
            </a:r>
            <a:r>
              <a:rPr kumimoji="0" lang="fr-FR" sz="800" b="0" i="1" u="none" strike="noStrike" kern="1200" cap="none" spc="0" normalizeH="0" baseline="0" noProof="0" dirty="0" err="1" smtClean="0">
                <a:ln>
                  <a:noFill/>
                </a:ln>
                <a:solidFill>
                  <a:prstClr val="black"/>
                </a:solidFill>
                <a:effectLst/>
                <a:uLnTx/>
                <a:uFillTx/>
                <a:latin typeface="Arial" charset="0"/>
                <a:ea typeface="ＭＳ Ｐゴシック" charset="0"/>
              </a:rPr>
              <a:t>elements</a:t>
            </a:r>
            <a:endParaRPr kumimoji="0" lang="en-US" sz="8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83" name="Rectangle 82"/>
          <p:cNvSpPr/>
          <p:nvPr/>
        </p:nvSpPr>
        <p:spPr>
          <a:xfrm>
            <a:off x="3034756" y="3990999"/>
            <a:ext cx="1585164" cy="123111"/>
          </a:xfrm>
          <a:prstGeom prst="rect">
            <a:avLst/>
          </a:prstGeom>
          <a:noFill/>
        </p:spPr>
        <p:txBody>
          <a:bodyPr wrap="square" lIns="3600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800" b="0" i="1" u="none" strike="noStrike" kern="1200" cap="none" spc="0" normalizeH="0" baseline="0" noProof="0" dirty="0" smtClean="0">
                <a:ln>
                  <a:noFill/>
                </a:ln>
                <a:solidFill>
                  <a:prstClr val="black"/>
                </a:solidFill>
                <a:effectLst/>
                <a:uLnTx/>
                <a:uFillTx/>
                <a:latin typeface="Arial" charset="0"/>
                <a:ea typeface="ＭＳ Ｐゴシック" charset="0"/>
              </a:rPr>
              <a:t>A primitive </a:t>
            </a:r>
            <a:r>
              <a:rPr kumimoji="0" lang="en-US" sz="800" b="0" i="1" u="none" strike="noStrike" kern="1200" cap="none" spc="0" normalizeH="0" baseline="0" noProof="0" dirty="0" smtClean="0">
                <a:ln>
                  <a:noFill/>
                </a:ln>
                <a:solidFill>
                  <a:prstClr val="black"/>
                </a:solidFill>
                <a:effectLst/>
                <a:uLnTx/>
                <a:uFillTx/>
                <a:latin typeface="Arial" charset="0"/>
                <a:ea typeface="ＭＳ Ｐゴシック" charset="0"/>
              </a:rPr>
              <a:t>Combinators</a:t>
            </a:r>
            <a:endParaRPr kumimoji="0" lang="en-US" sz="8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88" name="ZoneTexte 87"/>
          <p:cNvSpPr txBox="1"/>
          <p:nvPr/>
        </p:nvSpPr>
        <p:spPr>
          <a:xfrm>
            <a:off x="3347864" y="4909282"/>
            <a:ext cx="451993" cy="123111"/>
          </a:xfrm>
          <a:prstGeom prst="rect">
            <a:avLst/>
          </a:prstGeom>
          <a:noFill/>
        </p:spPr>
        <p:txBody>
          <a:bodyPr wrap="square" tIns="0" r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500" b="0" i="0" u="none" strike="noStrike" kern="1200" cap="none" spc="0" normalizeH="0" baseline="0" noProof="0" dirty="0" smtClean="0">
                <a:ln>
                  <a:noFill/>
                </a:ln>
                <a:solidFill>
                  <a:prstClr val="black"/>
                </a:solidFill>
                <a:effectLst/>
                <a:uLnTx/>
                <a:uFillTx/>
                <a:latin typeface="Arial" charset="0"/>
                <a:ea typeface="ＭＳ Ｐゴシック" charset="0"/>
              </a:rPr>
              <a:t>CTRL2: time</a:t>
            </a:r>
            <a:endParaRPr kumimoji="0" lang="en-US" sz="5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89" name="ZoneTexte 88"/>
          <p:cNvSpPr txBox="1"/>
          <p:nvPr/>
        </p:nvSpPr>
        <p:spPr>
          <a:xfrm>
            <a:off x="3296840" y="5369955"/>
            <a:ext cx="654123" cy="16927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500" b="0" i="0" u="none" strike="noStrike" kern="1200" cap="none" spc="0" normalizeH="0" baseline="0" noProof="0" dirty="0" err="1" smtClean="0">
                <a:ln>
                  <a:noFill/>
                </a:ln>
                <a:solidFill>
                  <a:prstClr val="black"/>
                </a:solidFill>
                <a:effectLst/>
                <a:uLnTx/>
                <a:uFillTx/>
                <a:latin typeface="Arial" charset="0"/>
                <a:ea typeface="ＭＳ Ｐゴシック" charset="0"/>
              </a:rPr>
              <a:t>Combinators</a:t>
            </a:r>
            <a:r>
              <a:rPr kumimoji="0" lang="fr-FR" sz="500" b="0" i="0" u="none" strike="noStrike" kern="1200" cap="none" spc="0" normalizeH="0" baseline="0" noProof="0" dirty="0" smtClean="0">
                <a:ln>
                  <a:noFill/>
                </a:ln>
                <a:solidFill>
                  <a:prstClr val="black"/>
                </a:solidFill>
                <a:effectLst/>
                <a:uLnTx/>
                <a:uFillTx/>
                <a:latin typeface="Arial" charset="0"/>
                <a:ea typeface="ＭＳ Ｐゴシック" charset="0"/>
              </a:rPr>
              <a:t> </a:t>
            </a:r>
            <a:r>
              <a:rPr kumimoji="0" lang="fr-FR" sz="300" b="0" i="0" u="none" strike="noStrike" kern="1200" cap="none" spc="0" normalizeH="0" baseline="0" noProof="0" dirty="0" smtClean="0">
                <a:ln>
                  <a:noFill/>
                </a:ln>
                <a:solidFill>
                  <a:prstClr val="black"/>
                </a:solidFill>
                <a:effectLst/>
                <a:uLnTx/>
                <a:uFillTx/>
                <a:latin typeface="Arial" charset="0"/>
                <a:ea typeface="ＭＳ Ｐゴシック" charset="0"/>
              </a:rPr>
              <a:t>m</a:t>
            </a:r>
            <a:endParaRPr kumimoji="0" lang="en-US" sz="5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91" name="Rectangle à coins arrondis 90"/>
          <p:cNvSpPr/>
          <p:nvPr/>
        </p:nvSpPr>
        <p:spPr>
          <a:xfrm>
            <a:off x="4487790" y="6057344"/>
            <a:ext cx="840615" cy="468000"/>
          </a:xfrm>
          <a:prstGeom prst="roundRect">
            <a:avLst>
              <a:gd name="adj" fmla="val 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smtClean="0">
                <a:ln>
                  <a:noFill/>
                </a:ln>
                <a:solidFill>
                  <a:prstClr val="black"/>
                </a:solidFill>
                <a:effectLst/>
                <a:uLnTx/>
                <a:uFillTx/>
                <a:latin typeface="Calibri"/>
                <a:ea typeface="+mn-ea"/>
                <a:cs typeface="+mn-cs"/>
              </a:rPr>
              <a:t>Complex Animations</a:t>
            </a:r>
            <a:endParaRPr kumimoji="0" lang="en-US" sz="9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97" name="Connecteur en angle 96"/>
          <p:cNvCxnSpPr/>
          <p:nvPr/>
        </p:nvCxnSpPr>
        <p:spPr>
          <a:xfrm flipV="1">
            <a:off x="5326185" y="5322798"/>
            <a:ext cx="1260000" cy="1116000"/>
          </a:xfrm>
          <a:prstGeom prst="bentConnector2">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9" name="Connecteur en angle 98"/>
          <p:cNvCxnSpPr/>
          <p:nvPr/>
        </p:nvCxnSpPr>
        <p:spPr>
          <a:xfrm rot="5400000">
            <a:off x="5328080" y="5293840"/>
            <a:ext cx="1008000" cy="1080000"/>
          </a:xfrm>
          <a:prstGeom prst="bentConnector2">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0" name="Connecteur en angle 99"/>
          <p:cNvCxnSpPr/>
          <p:nvPr/>
        </p:nvCxnSpPr>
        <p:spPr>
          <a:xfrm rot="10800000">
            <a:off x="2579790" y="5733335"/>
            <a:ext cx="1908000" cy="720000"/>
          </a:xfrm>
          <a:prstGeom prst="bentConnector2">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Connecteur en angle 102"/>
          <p:cNvCxnSpPr/>
          <p:nvPr/>
        </p:nvCxnSpPr>
        <p:spPr>
          <a:xfrm rot="16200000" flipH="1">
            <a:off x="3284595" y="5154399"/>
            <a:ext cx="684000" cy="1769858"/>
          </a:xfrm>
          <a:prstGeom prst="bentConnector2">
            <a:avLst/>
          </a:prstGeom>
          <a:ln w="952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22" name="object 124"/>
          <p:cNvSpPr/>
          <p:nvPr/>
        </p:nvSpPr>
        <p:spPr>
          <a:xfrm>
            <a:off x="539552" y="5301208"/>
            <a:ext cx="1070400" cy="222250"/>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23" name="object 125"/>
          <p:cNvSpPr/>
          <p:nvPr/>
        </p:nvSpPr>
        <p:spPr>
          <a:xfrm>
            <a:off x="539552" y="5301210"/>
            <a:ext cx="1331595" cy="478850"/>
          </a:xfrm>
          <a:custGeom>
            <a:avLst/>
            <a:gdLst/>
            <a:ahLst/>
            <a:cxnLst/>
            <a:rect l="l" t="t" r="r" b="b"/>
            <a:pathLst>
              <a:path w="1331595" h="1664334">
                <a:moveTo>
                  <a:pt x="770899" y="0"/>
                </a:moveTo>
                <a:lnTo>
                  <a:pt x="1331049" y="0"/>
                </a:lnTo>
                <a:lnTo>
                  <a:pt x="1331049" y="1663811"/>
                </a:lnTo>
                <a:lnTo>
                  <a:pt x="0" y="1663811"/>
                </a:lnTo>
                <a:lnTo>
                  <a:pt x="0" y="221841"/>
                </a:lnTo>
              </a:path>
            </a:pathLst>
          </a:custGeom>
          <a:ln w="12700">
            <a:solidFill>
              <a:srgbClr val="000000"/>
            </a:solidFill>
            <a:prstDash val="solid"/>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24" name="object 126"/>
          <p:cNvSpPr txBox="1"/>
          <p:nvPr/>
        </p:nvSpPr>
        <p:spPr>
          <a:xfrm>
            <a:off x="584811" y="5346285"/>
            <a:ext cx="977771" cy="107722"/>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lang="en-US" sz="700" b="1" i="1" u="none" strike="noStrike" kern="1200" cap="none" spc="0" normalizeH="0" baseline="0" noProof="0" dirty="0">
                <a:ln>
                  <a:noFill/>
                </a:ln>
                <a:solidFill>
                  <a:prstClr val="black"/>
                </a:solidFill>
                <a:effectLst/>
                <a:uLnTx/>
                <a:uFillTx/>
                <a:latin typeface="Arial" charset="0"/>
                <a:ea typeface="ＭＳ Ｐゴシック" charset="0"/>
              </a:rPr>
              <a:t>combinators outside</a:t>
            </a:r>
            <a:endParaRPr kumimoji="0" sz="8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28" name="object 124"/>
          <p:cNvSpPr/>
          <p:nvPr/>
        </p:nvSpPr>
        <p:spPr>
          <a:xfrm>
            <a:off x="539552" y="4077072"/>
            <a:ext cx="936104" cy="222250"/>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29" name="object 125"/>
          <p:cNvSpPr/>
          <p:nvPr/>
        </p:nvSpPr>
        <p:spPr>
          <a:xfrm>
            <a:off x="539552" y="4077072"/>
            <a:ext cx="1331595" cy="1148537"/>
          </a:xfrm>
          <a:custGeom>
            <a:avLst/>
            <a:gdLst/>
            <a:ahLst/>
            <a:cxnLst/>
            <a:rect l="l" t="t" r="r" b="b"/>
            <a:pathLst>
              <a:path w="1331595" h="1664334">
                <a:moveTo>
                  <a:pt x="770899" y="0"/>
                </a:moveTo>
                <a:lnTo>
                  <a:pt x="1331049" y="0"/>
                </a:lnTo>
                <a:lnTo>
                  <a:pt x="1331049" y="1663811"/>
                </a:lnTo>
                <a:lnTo>
                  <a:pt x="0" y="1663811"/>
                </a:lnTo>
                <a:lnTo>
                  <a:pt x="0" y="221841"/>
                </a:lnTo>
              </a:path>
            </a:pathLst>
          </a:custGeom>
          <a:ln w="13865">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30" name="object 126"/>
          <p:cNvSpPr txBox="1"/>
          <p:nvPr/>
        </p:nvSpPr>
        <p:spPr>
          <a:xfrm>
            <a:off x="563593" y="4130178"/>
            <a:ext cx="1077757" cy="123111"/>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charset="0"/>
                <a:ea typeface="ＭＳ Ｐゴシック" charset="0"/>
              </a:rPr>
              <a:t>UA </a:t>
            </a:r>
            <a:r>
              <a:rPr kumimoji="0" lang="en-US" sz="800" b="1" i="0" u="none" strike="noStrike" kern="1200" cap="none" spc="0" normalizeH="0" baseline="0" noProof="0" dirty="0" smtClean="0">
                <a:ln>
                  <a:noFill/>
                </a:ln>
                <a:solidFill>
                  <a:prstClr val="black"/>
                </a:solidFill>
                <a:effectLst/>
                <a:uLnTx/>
                <a:uFillTx/>
                <a:latin typeface="Arial" charset="0"/>
                <a:ea typeface="ＭＳ Ｐゴシック" charset="0"/>
              </a:rPr>
              <a:t>Eﬀects </a:t>
            </a:r>
            <a:r>
              <a:rPr kumimoji="0" lang="en-US" sz="700" b="1" i="0" u="none" strike="noStrike" kern="1200" cap="none" spc="0" normalizeH="0" baseline="0" noProof="0" dirty="0">
                <a:ln>
                  <a:noFill/>
                </a:ln>
                <a:solidFill>
                  <a:prstClr val="black"/>
                </a:solidFill>
                <a:effectLst/>
                <a:uLnTx/>
                <a:uFillTx/>
                <a:latin typeface="Arial" charset="0"/>
                <a:ea typeface="ＭＳ Ｐゴシック" charset="0"/>
              </a:rPr>
              <a:t>Library </a:t>
            </a:r>
            <a:endParaRPr kumimoji="0" sz="750" b="0" i="0" u="none" strike="noStrike" kern="1200" cap="none" spc="0" normalizeH="0" baseline="0" noProof="0" dirty="0">
              <a:ln>
                <a:noFill/>
              </a:ln>
              <a:solidFill>
                <a:prstClr val="black"/>
              </a:solidFill>
              <a:effectLst/>
              <a:uLnTx/>
              <a:uFillTx/>
              <a:latin typeface="Lucida Sans Unicode"/>
              <a:ea typeface="ＭＳ Ｐゴシック" charset="0"/>
              <a:cs typeface="Lucida Sans Unicode"/>
            </a:endParaRPr>
          </a:p>
        </p:txBody>
      </p:sp>
      <p:sp>
        <p:nvSpPr>
          <p:cNvPr id="136" name="Rectangle 135"/>
          <p:cNvSpPr/>
          <p:nvPr/>
        </p:nvSpPr>
        <p:spPr>
          <a:xfrm>
            <a:off x="395536" y="1196752"/>
            <a:ext cx="8136904" cy="369332"/>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rPr>
              <a:t>Design </a:t>
            </a:r>
            <a:r>
              <a:rPr kumimoji="0" lang="en-US" sz="1800" b="1" i="0" u="none" strike="noStrike" kern="1200" cap="none" spc="0" normalizeH="0" baseline="0" noProof="0" dirty="0">
                <a:ln>
                  <a:noFill/>
                </a:ln>
                <a:solidFill>
                  <a:srgbClr val="000000"/>
                </a:solidFill>
                <a:effectLst/>
                <a:uLnTx/>
                <a:uFillTx/>
                <a:latin typeface="LinLibertineT"/>
                <a:ea typeface="ＭＳ Ｐゴシック" charset="0"/>
              </a:rPr>
              <a:t>the MA </a:t>
            </a:r>
            <a:r>
              <a:rPr kumimoji="0" lang="en-US" sz="1800" b="1" i="0" u="none" strike="noStrike" kern="1200" cap="none" spc="0" normalizeH="0" baseline="0" noProof="0" dirty="0" smtClean="0">
                <a:ln>
                  <a:noFill/>
                </a:ln>
                <a:solidFill>
                  <a:srgbClr val="000000"/>
                </a:solidFill>
                <a:effectLst/>
                <a:uLnTx/>
                <a:uFillTx/>
                <a:latin typeface="LinLibertineT"/>
                <a:ea typeface="ＭＳ Ｐゴシック" charset="0"/>
              </a:rPr>
              <a:t>framework</a:t>
            </a:r>
            <a:r>
              <a:rPr kumimoji="0" lang="en-US" sz="1800" b="0" i="0" u="none" strike="noStrike" kern="1200" cap="none" spc="0" normalizeH="0" baseline="0" noProof="0" dirty="0" smtClean="0">
                <a:ln>
                  <a:noFill/>
                </a:ln>
                <a:solidFill>
                  <a:srgbClr val="000000"/>
                </a:solidFill>
                <a:effectLst/>
                <a:uLnTx/>
                <a:uFillTx/>
                <a:latin typeface="LinLibertineT"/>
                <a:ea typeface="ＭＳ Ｐゴシック" charset="0"/>
              </a:rPr>
              <a:t>: </a:t>
            </a:r>
            <a:r>
              <a:rPr kumimoji="0" lang="en-US" sz="1400" b="0" i="0" u="none" strike="noStrike" kern="1200" cap="none" spc="0" normalizeH="0" baseline="0" noProof="0" dirty="0" smtClean="0">
                <a:ln>
                  <a:noFill/>
                </a:ln>
                <a:solidFill>
                  <a:prstClr val="black"/>
                </a:solidFill>
                <a:effectLst/>
                <a:uLnTx/>
                <a:uFillTx/>
                <a:latin typeface="Arial" charset="0"/>
                <a:ea typeface="ＭＳ Ｐゴシック" charset="0"/>
              </a:rPr>
              <a:t> </a:t>
            </a:r>
            <a:r>
              <a:rPr kumimoji="0" lang="en-US" sz="1600" b="1" i="0" u="none" strike="noStrike" kern="1200" cap="none" spc="0" normalizeH="0" baseline="0" noProof="0" dirty="0" smtClean="0">
                <a:ln>
                  <a:noFill/>
                </a:ln>
                <a:solidFill>
                  <a:prstClr val="black"/>
                </a:solidFill>
                <a:effectLst/>
                <a:uLnTx/>
                <a:uFillTx/>
                <a:latin typeface="Arial" charset="0"/>
                <a:ea typeface="ＭＳ Ｐゴシック" charset="0"/>
              </a:rPr>
              <a:t>De-/Reconstruction </a:t>
            </a:r>
            <a:r>
              <a:rPr kumimoji="0" lang="en-US" sz="1600" b="0" i="0" u="none" strike="noStrike" kern="1200" cap="none" spc="0" normalizeH="0" baseline="0" noProof="0" dirty="0" smtClean="0">
                <a:ln>
                  <a:noFill/>
                </a:ln>
                <a:solidFill>
                  <a:prstClr val="black"/>
                </a:solidFill>
                <a:effectLst/>
                <a:uLnTx/>
                <a:uFillTx/>
                <a:latin typeface="Arial" charset="0"/>
                <a:ea typeface="ＭＳ Ｐゴシック" charset="0"/>
              </a:rPr>
              <a:t>of </a:t>
            </a:r>
            <a:r>
              <a:rPr kumimoji="0" lang="en-US" sz="1600" b="0" i="0" u="none" strike="noStrike" kern="1200" cap="none" spc="0" normalizeH="0" baseline="0" noProof="0" dirty="0">
                <a:ln>
                  <a:noFill/>
                </a:ln>
                <a:solidFill>
                  <a:prstClr val="black"/>
                </a:solidFill>
                <a:effectLst/>
                <a:uLnTx/>
                <a:uFillTx/>
                <a:latin typeface="Arial" charset="0"/>
                <a:ea typeface="ＭＳ Ｐゴシック" charset="0"/>
              </a:rPr>
              <a:t>MTLs </a:t>
            </a:r>
            <a:r>
              <a:rPr kumimoji="0" lang="en-US" sz="1600" b="1"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1600" b="1" i="0" u="none" strike="noStrike" kern="1200" cap="none" spc="0" normalizeH="0" baseline="0" noProof="0" dirty="0" err="1">
                <a:ln>
                  <a:noFill/>
                </a:ln>
                <a:solidFill>
                  <a:prstClr val="black"/>
                </a:solidFill>
                <a:effectLst/>
                <a:uLnTx/>
                <a:uFillTx/>
                <a:latin typeface="Arial" charset="0"/>
                <a:ea typeface="ＭＳ Ｐゴシック" charset="0"/>
              </a:rPr>
              <a:t>Syriani</a:t>
            </a:r>
            <a:r>
              <a:rPr kumimoji="0" lang="en-US" sz="1600" b="1" i="0" u="none" strike="noStrike" kern="1200" cap="none" spc="0" normalizeH="0" baseline="0" noProof="0" dirty="0">
                <a:ln>
                  <a:noFill/>
                </a:ln>
                <a:solidFill>
                  <a:prstClr val="black"/>
                </a:solidFill>
                <a:effectLst/>
                <a:uLnTx/>
                <a:uFillTx/>
                <a:latin typeface="Arial" charset="0"/>
                <a:ea typeface="ＭＳ Ｐゴシック" charset="0"/>
              </a:rPr>
              <a:t> and </a:t>
            </a:r>
            <a:r>
              <a:rPr kumimoji="0" lang="en-US" sz="1600" b="1" i="0" u="none" strike="noStrike" kern="1200" cap="none" spc="0" normalizeH="0" baseline="0" noProof="0" dirty="0" smtClean="0">
                <a:ln>
                  <a:noFill/>
                </a:ln>
                <a:solidFill>
                  <a:prstClr val="black"/>
                </a:solidFill>
                <a:effectLst/>
                <a:uLnTx/>
                <a:uFillTx/>
                <a:latin typeface="Arial" charset="0"/>
                <a:ea typeface="ＭＳ Ｐゴシック" charset="0"/>
              </a:rPr>
              <a:t>al. 14] </a:t>
            </a:r>
          </a:p>
        </p:txBody>
      </p:sp>
      <p:sp>
        <p:nvSpPr>
          <p:cNvPr id="137" name="Rectangle 136"/>
          <p:cNvSpPr/>
          <p:nvPr/>
        </p:nvSpPr>
        <p:spPr>
          <a:xfrm>
            <a:off x="656397" y="4346296"/>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Creation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Eﬀects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8" name="Rectangle 137"/>
          <p:cNvSpPr/>
          <p:nvPr/>
        </p:nvSpPr>
        <p:spPr>
          <a:xfrm>
            <a:off x="656397" y="4552668"/>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Deletion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Eﬀects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9" name="Rectangle 138"/>
          <p:cNvSpPr/>
          <p:nvPr/>
        </p:nvSpPr>
        <p:spPr>
          <a:xfrm>
            <a:off x="661136" y="4768692"/>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Action </a:t>
            </a:r>
            <a:r>
              <a:rPr kumimoji="0" lang="en-US" sz="900" b="0" i="0" u="none" strike="noStrike" kern="1200" cap="none" spc="0" normalizeH="0" baseline="0" noProof="0" dirty="0" smtClean="0">
                <a:ln>
                  <a:noFill/>
                </a:ln>
                <a:solidFill>
                  <a:prstClr val="black"/>
                </a:solidFill>
                <a:effectLst/>
                <a:uLnTx/>
                <a:uFillTx/>
                <a:latin typeface="Calibri"/>
                <a:ea typeface="+mn-ea"/>
                <a:cs typeface="+mn-cs"/>
              </a:rPr>
              <a:t>Eﬀects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0" name="Rectangle 139"/>
          <p:cNvSpPr/>
          <p:nvPr/>
        </p:nvSpPr>
        <p:spPr>
          <a:xfrm>
            <a:off x="661136" y="4984716"/>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a:ea typeface="+mn-ea"/>
                <a:cs typeface="+mn-cs"/>
              </a:rPr>
              <a:t>Path Motion </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2" name="Rectangle 141"/>
          <p:cNvSpPr/>
          <p:nvPr/>
        </p:nvSpPr>
        <p:spPr>
          <a:xfrm>
            <a:off x="590369" y="5557395"/>
            <a:ext cx="288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delay</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3" name="Rectangle 142"/>
          <p:cNvSpPr/>
          <p:nvPr/>
        </p:nvSpPr>
        <p:spPr>
          <a:xfrm>
            <a:off x="925293" y="5559676"/>
            <a:ext cx="504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Repetitors</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4" name="Rectangle 143"/>
          <p:cNvSpPr/>
          <p:nvPr/>
        </p:nvSpPr>
        <p:spPr>
          <a:xfrm>
            <a:off x="1534433" y="5555718"/>
            <a:ext cx="216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51" name="Rectangle 150"/>
          <p:cNvSpPr/>
          <p:nvPr/>
        </p:nvSpPr>
        <p:spPr>
          <a:xfrm>
            <a:off x="539552" y="5853886"/>
            <a:ext cx="1343163" cy="396000"/>
          </a:xfrm>
          <a:prstGeom prst="rect">
            <a:avLst/>
          </a:prstGeom>
          <a:ln w="12700">
            <a:solidFill>
              <a:srgbClr val="000000"/>
            </a:solidFill>
            <a:prstDash val="solid"/>
          </a:ln>
        </p:spPr>
        <p:txBody>
          <a:bodyPr wrap="square" lIns="0" tIns="0" rIns="0" bIns="0" rtlCol="0"/>
          <a:lstStyle/>
          <a:p>
            <a:pPr marL="1270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1" u="none" strike="noStrike" kern="1200" cap="none" spc="0" normalizeH="0" baseline="0" noProof="0" dirty="0">
                <a:ln>
                  <a:noFill/>
                </a:ln>
                <a:solidFill>
                  <a:prstClr val="black"/>
                </a:solidFill>
                <a:effectLst/>
                <a:uLnTx/>
                <a:uFillTx/>
                <a:latin typeface="Arial" charset="0"/>
                <a:ea typeface="ＭＳ Ｐゴシック" charset="0"/>
              </a:rPr>
              <a:t>Embedding</a:t>
            </a:r>
          </a:p>
          <a:p>
            <a:pPr marL="1270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1" u="none" strike="noStrike" kern="1200" cap="none" spc="0" normalizeH="0" baseline="0" noProof="0" dirty="0">
                <a:ln>
                  <a:noFill/>
                </a:ln>
                <a:solidFill>
                  <a:prstClr val="black"/>
                </a:solidFill>
                <a:effectLst/>
                <a:uLnTx/>
                <a:uFillTx/>
                <a:latin typeface="Arial" charset="0"/>
                <a:ea typeface="ＭＳ Ｐゴシック" charset="0"/>
              </a:rPr>
              <a:t> the scheduling inside</a:t>
            </a:r>
          </a:p>
          <a:p>
            <a:pPr marL="12700" marR="0" lvl="0" indent="0" algn="ctr" defTabSz="914400" rtl="0" eaLnBrk="1" fontAlgn="base" latinLnBrk="0" hangingPunct="1">
              <a:lnSpc>
                <a:spcPct val="100000"/>
              </a:lnSpc>
              <a:spcBef>
                <a:spcPct val="0"/>
              </a:spcBef>
              <a:spcAft>
                <a:spcPct val="0"/>
              </a:spcAft>
              <a:buClrTx/>
              <a:buSzTx/>
              <a:buFontTx/>
              <a:buNone/>
              <a:tabLst/>
              <a:defRPr/>
            </a:pPr>
            <a:r>
              <a:rPr kumimoji="0" lang="en-US" sz="700" b="1" i="1" u="none" strike="noStrike" kern="1200" cap="none" spc="0" normalizeH="0" baseline="0" noProof="0" dirty="0">
                <a:ln>
                  <a:noFill/>
                </a:ln>
                <a:solidFill>
                  <a:prstClr val="black"/>
                </a:solidFill>
                <a:effectLst/>
                <a:uLnTx/>
                <a:uFillTx/>
                <a:latin typeface="Arial" charset="0"/>
                <a:ea typeface="ＭＳ Ｐゴシック" charset="0"/>
              </a:rPr>
              <a:t> the UAs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Arial" charset="0"/>
              <a:ea typeface="ＭＳ Ｐゴシック" charset="0"/>
            </a:endParaRPr>
          </a:p>
        </p:txBody>
      </p:sp>
      <p:cxnSp>
        <p:nvCxnSpPr>
          <p:cNvPr id="157" name="Connecteur droit avec flèche 156"/>
          <p:cNvCxnSpPr/>
          <p:nvPr/>
        </p:nvCxnSpPr>
        <p:spPr>
          <a:xfrm>
            <a:off x="4783632" y="3664241"/>
            <a:ext cx="0" cy="230221"/>
          </a:xfrm>
          <a:prstGeom prst="straightConnector1">
            <a:avLst/>
          </a:prstGeom>
          <a:ln w="9525">
            <a:solidFill>
              <a:schemeClr val="tx1"/>
            </a:solidFill>
            <a:tailEnd type="stealth"/>
          </a:ln>
        </p:spPr>
        <p:style>
          <a:lnRef idx="2">
            <a:schemeClr val="accent1"/>
          </a:lnRef>
          <a:fillRef idx="0">
            <a:schemeClr val="accent1"/>
          </a:fillRef>
          <a:effectRef idx="1">
            <a:schemeClr val="accent1"/>
          </a:effectRef>
          <a:fontRef idx="minor">
            <a:schemeClr val="tx1"/>
          </a:fontRef>
        </p:style>
      </p:cxnSp>
      <p:sp>
        <p:nvSpPr>
          <p:cNvPr id="161" name="Rectangle à coins arrondis 160"/>
          <p:cNvSpPr/>
          <p:nvPr/>
        </p:nvSpPr>
        <p:spPr>
          <a:xfrm>
            <a:off x="2351492" y="5229200"/>
            <a:ext cx="780348" cy="468000"/>
          </a:xfrm>
          <a:prstGeom prst="roundRect">
            <a:avLst>
              <a:gd name="adj" fmla="val 1355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Organized and </a:t>
            </a:r>
            <a:r>
              <a:rPr kumimoji="0" lang="en-US" sz="900" b="1" i="0" u="none" strike="noStrike" kern="1200" cap="none" spc="0" normalizeH="0" baseline="0" noProof="0" dirty="0" smtClean="0">
                <a:ln>
                  <a:noFill/>
                </a:ln>
                <a:solidFill>
                  <a:prstClr val="black"/>
                </a:solidFill>
                <a:effectLst/>
                <a:uLnTx/>
                <a:uFillTx/>
                <a:latin typeface="Calibri"/>
                <a:ea typeface="+mn-ea"/>
                <a:cs typeface="+mn-cs"/>
              </a:rPr>
              <a:t>scheduled</a:t>
            </a:r>
            <a:endParaRPr kumimoji="0" lang="en-US" sz="9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3" name="object 124"/>
          <p:cNvSpPr/>
          <p:nvPr/>
        </p:nvSpPr>
        <p:spPr>
          <a:xfrm>
            <a:off x="7052929" y="4432433"/>
            <a:ext cx="1224000" cy="222250"/>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solidFill>
              <a:srgbClr val="000000"/>
            </a:solidFill>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64" name="object 125"/>
          <p:cNvSpPr/>
          <p:nvPr/>
        </p:nvSpPr>
        <p:spPr>
          <a:xfrm>
            <a:off x="7052931" y="4432434"/>
            <a:ext cx="1331595" cy="1124288"/>
          </a:xfrm>
          <a:custGeom>
            <a:avLst/>
            <a:gdLst/>
            <a:ahLst/>
            <a:cxnLst/>
            <a:rect l="l" t="t" r="r" b="b"/>
            <a:pathLst>
              <a:path w="1331595" h="1664334">
                <a:moveTo>
                  <a:pt x="770899" y="0"/>
                </a:moveTo>
                <a:lnTo>
                  <a:pt x="1331049" y="0"/>
                </a:lnTo>
                <a:lnTo>
                  <a:pt x="1331049" y="1663811"/>
                </a:lnTo>
                <a:lnTo>
                  <a:pt x="0" y="1663811"/>
                </a:lnTo>
                <a:lnTo>
                  <a:pt x="0" y="221841"/>
                </a:lnTo>
              </a:path>
            </a:pathLst>
          </a:custGeom>
          <a:ln w="12700">
            <a:solidFill>
              <a:srgbClr val="000000"/>
            </a:solidFill>
            <a:prstDash val="solid"/>
          </a:ln>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65" name="object 126"/>
          <p:cNvSpPr txBox="1"/>
          <p:nvPr/>
        </p:nvSpPr>
        <p:spPr>
          <a:xfrm>
            <a:off x="7076811" y="4486490"/>
            <a:ext cx="1238514" cy="123111"/>
          </a:xfrm>
          <a:prstGeom prst="rect">
            <a:avLst/>
          </a:prstGeom>
        </p:spPr>
        <p:txBody>
          <a:bodyPr vert="horz" wrap="square" lIns="0" tIns="0" rIns="0" bIns="0" rtlCol="0">
            <a:spAutoFit/>
          </a:bodyPr>
          <a:lstStyle/>
          <a:p>
            <a:pPr marL="12700" marR="0" lvl="0" indent="0" algn="l" defTabSz="914400"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Arial" charset="0"/>
                <a:ea typeface="ＭＳ Ｐゴシック" charset="0"/>
              </a:rPr>
              <a:t>CS components Library </a:t>
            </a:r>
            <a:endParaRPr kumimoji="0" sz="8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66" name="Rectangle 165"/>
          <p:cNvSpPr/>
          <p:nvPr/>
        </p:nvSpPr>
        <p:spPr>
          <a:xfrm>
            <a:off x="7214728" y="4720489"/>
            <a:ext cx="1008000" cy="216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Table</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7" name="Rectangle 166"/>
          <p:cNvSpPr/>
          <p:nvPr/>
        </p:nvSpPr>
        <p:spPr>
          <a:xfrm>
            <a:off x="7214728" y="5008521"/>
            <a:ext cx="1008000" cy="216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err="1" smtClean="0">
                <a:ln>
                  <a:noFill/>
                </a:ln>
                <a:solidFill>
                  <a:prstClr val="black"/>
                </a:solidFill>
                <a:effectLst/>
                <a:uLnTx/>
                <a:uFillTx/>
                <a:latin typeface="Calibri"/>
                <a:ea typeface="+mn-ea"/>
                <a:cs typeface="+mn-cs"/>
              </a:rPr>
              <a:t>TexBox</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8" name="Rectangle 167"/>
          <p:cNvSpPr/>
          <p:nvPr/>
        </p:nvSpPr>
        <p:spPr>
          <a:xfrm>
            <a:off x="7214728" y="5296529"/>
            <a:ext cx="1008000" cy="216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Calibri"/>
                <a:ea typeface="+mn-ea"/>
                <a:cs typeface="+mn-cs"/>
              </a:rPr>
              <a:t>Geometric</a:t>
            </a:r>
            <a:endParaRPr kumimoji="0" lang="en-US" sz="900" b="0" i="0" u="none" strike="noStrike" kern="1200" cap="none" spc="0" normalizeH="0" baseline="0" noProof="0" dirty="0">
              <a:ln>
                <a:noFill/>
              </a:ln>
              <a:solidFill>
                <a:prstClr val="black"/>
              </a:solidFill>
              <a:effectLst/>
              <a:uLnTx/>
              <a:uFillTx/>
              <a:latin typeface="Calibri"/>
              <a:ea typeface="+mn-ea"/>
              <a:cs typeface="+mn-cs"/>
            </a:endParaRPr>
          </a:p>
        </p:txBody>
      </p:sp>
      <p:sp>
        <p:nvSpPr>
          <p:cNvPr id="175" name="object 123"/>
          <p:cNvSpPr/>
          <p:nvPr/>
        </p:nvSpPr>
        <p:spPr>
          <a:xfrm>
            <a:off x="3137668" y="4574902"/>
            <a:ext cx="166370" cy="222250"/>
          </a:xfrm>
          <a:custGeom>
            <a:avLst/>
            <a:gdLst/>
            <a:ahLst/>
            <a:cxnLst/>
            <a:rect l="l" t="t" r="r" b="b"/>
            <a:pathLst>
              <a:path w="166370" h="222250">
                <a:moveTo>
                  <a:pt x="0" y="221841"/>
                </a:moveTo>
                <a:lnTo>
                  <a:pt x="0" y="0"/>
                </a:lnTo>
                <a:lnTo>
                  <a:pt x="166381" y="110920"/>
                </a:lnTo>
                <a:lnTo>
                  <a:pt x="0" y="221841"/>
                </a:lnTo>
                <a:close/>
              </a:path>
            </a:pathLst>
          </a:custGeom>
          <a:solidFill>
            <a:srgbClr val="0000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76" name="object 123"/>
          <p:cNvSpPr/>
          <p:nvPr/>
        </p:nvSpPr>
        <p:spPr>
          <a:xfrm>
            <a:off x="3144428" y="5355439"/>
            <a:ext cx="166370" cy="222250"/>
          </a:xfrm>
          <a:custGeom>
            <a:avLst/>
            <a:gdLst/>
            <a:ahLst/>
            <a:cxnLst/>
            <a:rect l="l" t="t" r="r" b="b"/>
            <a:pathLst>
              <a:path w="166370" h="222250">
                <a:moveTo>
                  <a:pt x="0" y="221841"/>
                </a:moveTo>
                <a:lnTo>
                  <a:pt x="0" y="0"/>
                </a:lnTo>
                <a:lnTo>
                  <a:pt x="166381" y="110920"/>
                </a:lnTo>
                <a:lnTo>
                  <a:pt x="0" y="221841"/>
                </a:lnTo>
                <a:close/>
              </a:path>
            </a:pathLst>
          </a:custGeom>
          <a:solidFill>
            <a:srgbClr val="0000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177" name="Rectangle à coins arrondis 176"/>
          <p:cNvSpPr/>
          <p:nvPr/>
        </p:nvSpPr>
        <p:spPr>
          <a:xfrm>
            <a:off x="2351492" y="4437112"/>
            <a:ext cx="780348" cy="468000"/>
          </a:xfrm>
          <a:prstGeom prst="roundRect">
            <a:avLst>
              <a:gd name="adj" fmla="val 13550"/>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a:ea typeface="+mn-ea"/>
                <a:cs typeface="+mn-cs"/>
              </a:rPr>
              <a:t>Basic animation eﬀects</a:t>
            </a:r>
          </a:p>
        </p:txBody>
      </p:sp>
      <p:cxnSp>
        <p:nvCxnSpPr>
          <p:cNvPr id="181" name="Connecteur en angle 180"/>
          <p:cNvCxnSpPr>
            <a:stCxn id="177" idx="1"/>
          </p:cNvCxnSpPr>
          <p:nvPr/>
        </p:nvCxnSpPr>
        <p:spPr>
          <a:xfrm rot="10800000">
            <a:off x="1871148" y="4420402"/>
            <a:ext cx="480345" cy="250711"/>
          </a:xfrm>
          <a:prstGeom prst="bentConnector3">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82" name="Connecteur en angle 181"/>
          <p:cNvCxnSpPr/>
          <p:nvPr/>
        </p:nvCxnSpPr>
        <p:spPr>
          <a:xfrm rot="10800000" flipV="1">
            <a:off x="1881244" y="5373216"/>
            <a:ext cx="470249" cy="0"/>
          </a:xfrm>
          <a:prstGeom prst="bentConnector3">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85" name="Connecteur en angle 184"/>
          <p:cNvCxnSpPr>
            <a:stCxn id="161" idx="1"/>
            <a:endCxn id="151" idx="3"/>
          </p:cNvCxnSpPr>
          <p:nvPr/>
        </p:nvCxnSpPr>
        <p:spPr>
          <a:xfrm rot="10800000" flipV="1">
            <a:off x="1899374" y="5463200"/>
            <a:ext cx="452119" cy="588686"/>
          </a:xfrm>
          <a:prstGeom prst="bentConnector3">
            <a:avLst>
              <a:gd name="adj1" fmla="val 50000"/>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88" name="Connecteur en angle 187"/>
          <p:cNvCxnSpPr>
            <a:stCxn id="68" idx="3"/>
          </p:cNvCxnSpPr>
          <p:nvPr/>
        </p:nvCxnSpPr>
        <p:spPr>
          <a:xfrm>
            <a:off x="6864516" y="5081585"/>
            <a:ext cx="212295" cy="0"/>
          </a:xfrm>
          <a:prstGeom prst="bentConnector3">
            <a:avLst>
              <a:gd name="adj1" fmla="val 50000"/>
            </a:avLst>
          </a:prstGeom>
          <a:ln>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p:cxnSp>
        <p:nvCxnSpPr>
          <p:cNvPr id="191" name="Connecteur droit avec flèche 190"/>
          <p:cNvCxnSpPr/>
          <p:nvPr/>
        </p:nvCxnSpPr>
        <p:spPr>
          <a:xfrm>
            <a:off x="2723469" y="4910453"/>
            <a:ext cx="0" cy="302400"/>
          </a:xfrm>
          <a:prstGeom prst="straightConnector1">
            <a:avLst/>
          </a:prstGeom>
          <a:ln w="9525">
            <a:solidFill>
              <a:schemeClr val="tx1"/>
            </a:solidFill>
            <a:headEnd type="stealth"/>
            <a:tailEnd type="stealth"/>
          </a:ln>
        </p:spPr>
        <p:style>
          <a:lnRef idx="2">
            <a:schemeClr val="accent1"/>
          </a:lnRef>
          <a:fillRef idx="0">
            <a:schemeClr val="accent1"/>
          </a:fillRef>
          <a:effectRef idx="1">
            <a:schemeClr val="accent1"/>
          </a:effectRef>
          <a:fontRef idx="minor">
            <a:schemeClr val="tx1"/>
          </a:fontRef>
        </p:style>
      </p:cxnSp>
      <p:sp>
        <p:nvSpPr>
          <p:cNvPr id="194" name="Rectangle 193"/>
          <p:cNvSpPr/>
          <p:nvPr/>
        </p:nvSpPr>
        <p:spPr>
          <a:xfrm>
            <a:off x="3293637" y="4309997"/>
            <a:ext cx="1225083" cy="1369326"/>
          </a:xfrm>
          <a:prstGeom prst="rect">
            <a:avLst/>
          </a:prstGeom>
          <a:ln w="12700">
            <a:solidFill>
              <a:srgbClr val="000000"/>
            </a:solidFill>
            <a:prstDash val="solid"/>
          </a:ln>
        </p:spPr>
        <p:txBody>
          <a:bodyPr wrap="square" lIns="0" tIns="36000" rIns="0" bIns="0" rtlCol="0"/>
          <a:lstStyle/>
          <a:p>
            <a:pPr marL="1270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charset="0"/>
                <a:ea typeface="ＭＳ Ｐゴシック" charset="0"/>
              </a:rPr>
              <a:t>WorkSpace</a:t>
            </a:r>
            <a:r>
              <a:rPr kumimoji="0" lang="en-US" sz="900" b="1" i="0" u="none" strike="noStrike" kern="1200" cap="none" spc="0" normalizeH="0" baseline="0" noProof="0" dirty="0">
                <a:ln>
                  <a:noFill/>
                </a:ln>
                <a:solidFill>
                  <a:prstClr val="black"/>
                </a:solidFill>
                <a:effectLst/>
                <a:uLnTx/>
                <a:uFillTx/>
                <a:latin typeface="Arial" charset="0"/>
                <a:ea typeface="ＭＳ Ｐゴシック" charset="0"/>
              </a:rPr>
              <a:t> </a:t>
            </a:r>
            <a:endParaRPr kumimoji="0" lang="en-US" sz="105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96" name="Rectangle 195"/>
          <p:cNvSpPr/>
          <p:nvPr/>
        </p:nvSpPr>
        <p:spPr>
          <a:xfrm>
            <a:off x="5212536" y="4320457"/>
            <a:ext cx="699811" cy="1353297"/>
          </a:xfrm>
          <a:prstGeom prst="rect">
            <a:avLst/>
          </a:prstGeom>
          <a:ln w="12700">
            <a:solidFill>
              <a:srgbClr val="000000"/>
            </a:solidFill>
            <a:prstDash val="solid"/>
          </a:ln>
        </p:spPr>
        <p:txBody>
          <a:bodyPr wrap="square" lIns="0" tIns="36000" rIns="0" bIns="0" rtlCol="0"/>
          <a:lstStyle/>
          <a:p>
            <a:pPr marL="12700" marR="0" lvl="0" indent="0" algn="ctr" defTabSz="9144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Arial" charset="0"/>
                <a:ea typeface="ＭＳ Ｐゴシック" charset="0"/>
              </a:rPr>
              <a:t>WorkSpace</a:t>
            </a:r>
            <a:r>
              <a:rPr kumimoji="0" lang="en-US" sz="900" b="1" i="0" u="none" strike="noStrike" kern="1200" cap="none" spc="0" normalizeH="0" baseline="0" noProof="0" dirty="0">
                <a:ln>
                  <a:noFill/>
                </a:ln>
                <a:solidFill>
                  <a:prstClr val="black"/>
                </a:solidFill>
                <a:effectLst/>
                <a:uLnTx/>
                <a:uFillTx/>
                <a:latin typeface="Arial" charset="0"/>
                <a:ea typeface="ＭＳ Ｐゴシック" charset="0"/>
              </a:rPr>
              <a:t> </a:t>
            </a:r>
            <a:endParaRPr kumimoji="0" lang="en-US" sz="105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98" name="object 123"/>
          <p:cNvSpPr/>
          <p:nvPr/>
        </p:nvSpPr>
        <p:spPr>
          <a:xfrm rot="10800000">
            <a:off x="5917798" y="4983214"/>
            <a:ext cx="166370" cy="222250"/>
          </a:xfrm>
          <a:custGeom>
            <a:avLst/>
            <a:gdLst/>
            <a:ahLst/>
            <a:cxnLst/>
            <a:rect l="l" t="t" r="r" b="b"/>
            <a:pathLst>
              <a:path w="166370" h="222250">
                <a:moveTo>
                  <a:pt x="0" y="221841"/>
                </a:moveTo>
                <a:lnTo>
                  <a:pt x="0" y="0"/>
                </a:lnTo>
                <a:lnTo>
                  <a:pt x="166381" y="110920"/>
                </a:lnTo>
                <a:lnTo>
                  <a:pt x="0" y="221841"/>
                </a:lnTo>
                <a:close/>
              </a:path>
            </a:pathLst>
          </a:custGeom>
          <a:solidFill>
            <a:srgbClr val="000000"/>
          </a:solidFill>
        </p:spPr>
        <p:txBody>
          <a:bodyPr wrap="square" lIns="0" tIns="0" rIns="0" bIns="0" rtlCol="0"/>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sz="2000" b="0" i="0" u="none" strike="noStrike" kern="1200" cap="none" spc="0" normalizeH="0" baseline="0" noProof="0">
              <a:ln>
                <a:noFill/>
              </a:ln>
              <a:solidFill>
                <a:prstClr val="black"/>
              </a:solidFill>
              <a:effectLst/>
              <a:uLnTx/>
              <a:uFillTx/>
              <a:latin typeface="Arial" charset="0"/>
              <a:ea typeface="ＭＳ Ｐゴシック" charset="0"/>
            </a:endParaRPr>
          </a:p>
        </p:txBody>
      </p:sp>
      <p:sp>
        <p:nvSpPr>
          <p:cNvPr id="5" name="Rectangle 4"/>
          <p:cNvSpPr/>
          <p:nvPr/>
        </p:nvSpPr>
        <p:spPr>
          <a:xfrm>
            <a:off x="426584" y="1242476"/>
            <a:ext cx="8280920" cy="1965531"/>
          </a:xfrm>
          <a:prstGeom prst="rect">
            <a:avLst/>
          </a:prstGeom>
          <a:noFill/>
          <a:ln w="190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25" name="Rectangle à coins arrondis 124"/>
          <p:cNvSpPr/>
          <p:nvPr/>
        </p:nvSpPr>
        <p:spPr>
          <a:xfrm>
            <a:off x="3517915" y="2410831"/>
            <a:ext cx="1626479" cy="506254"/>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26" name="Ellipse 125"/>
          <p:cNvSpPr/>
          <p:nvPr/>
        </p:nvSpPr>
        <p:spPr>
          <a:xfrm>
            <a:off x="5583790" y="1607749"/>
            <a:ext cx="1486667" cy="1283825"/>
          </a:xfrm>
          <a:prstGeom prst="ellipse">
            <a:avLst/>
          </a:prstGeom>
          <a:no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27" name="Rectangle à coins arrondis 126"/>
          <p:cNvSpPr/>
          <p:nvPr/>
        </p:nvSpPr>
        <p:spPr>
          <a:xfrm>
            <a:off x="5541067" y="2573056"/>
            <a:ext cx="1626479" cy="506254"/>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31" name="Triangle isocèle 130"/>
          <p:cNvSpPr/>
          <p:nvPr/>
        </p:nvSpPr>
        <p:spPr>
          <a:xfrm rot="13019248">
            <a:off x="6858080" y="2486236"/>
            <a:ext cx="144000" cy="216000"/>
          </a:xfrm>
          <a:prstGeom prst="triangl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32" name="Triangle isocèle 131"/>
          <p:cNvSpPr/>
          <p:nvPr/>
        </p:nvSpPr>
        <p:spPr>
          <a:xfrm rot="8405649">
            <a:off x="5641432" y="2472868"/>
            <a:ext cx="144000" cy="216000"/>
          </a:xfrm>
          <a:prstGeom prst="triangle">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33" name="Rectangle 132"/>
          <p:cNvSpPr/>
          <p:nvPr/>
        </p:nvSpPr>
        <p:spPr>
          <a:xfrm>
            <a:off x="4814254" y="3013649"/>
            <a:ext cx="2729376" cy="215444"/>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Arial" charset="0"/>
                <a:ea typeface="ＭＳ Ｐゴシック" charset="0"/>
              </a:rPr>
              <a:t> </a:t>
            </a:r>
            <a:r>
              <a:rPr kumimoji="0" lang="en-US" sz="800" b="0" i="0" u="none" strike="noStrike" kern="1200" cap="none" spc="0" normalizeH="0" baseline="0" noProof="0" dirty="0" smtClean="0">
                <a:ln>
                  <a:noFill/>
                </a:ln>
                <a:solidFill>
                  <a:prstClr val="black"/>
                </a:solidFill>
                <a:effectLst/>
                <a:uLnTx/>
                <a:uFillTx/>
                <a:latin typeface="Arial" charset="0"/>
                <a:ea typeface="ＭＳ Ｐゴシック" charset="0"/>
              </a:rPr>
              <a:t>Possible Design Primitive  Combinations</a:t>
            </a:r>
            <a:endParaRPr kumimoji="0" lang="en-US" sz="8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34" name="Rectangle 133"/>
          <p:cNvSpPr/>
          <p:nvPr/>
        </p:nvSpPr>
        <p:spPr>
          <a:xfrm rot="16200000">
            <a:off x="4910252" y="1978297"/>
            <a:ext cx="1152361" cy="23083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Arial" charset="0"/>
                <a:ea typeface="ＭＳ Ｐゴシック" charset="0"/>
              </a:rPr>
              <a:t>Reconstruction</a:t>
            </a:r>
            <a:endParaRPr kumimoji="0" lang="en-US" sz="9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135" name="Rectangle 134"/>
          <p:cNvSpPr/>
          <p:nvPr/>
        </p:nvSpPr>
        <p:spPr>
          <a:xfrm rot="5400000">
            <a:off x="6699804" y="2151177"/>
            <a:ext cx="986167" cy="230832"/>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Arial" charset="0"/>
                <a:ea typeface="ＭＳ Ｐゴシック" charset="0"/>
              </a:rPr>
              <a:t>Deconstruction </a:t>
            </a:r>
          </a:p>
        </p:txBody>
      </p:sp>
      <p:sp>
        <p:nvSpPr>
          <p:cNvPr id="141" name="Ellipse 140"/>
          <p:cNvSpPr/>
          <p:nvPr/>
        </p:nvSpPr>
        <p:spPr>
          <a:xfrm>
            <a:off x="5804378" y="1535741"/>
            <a:ext cx="1013500" cy="345494"/>
          </a:xfrm>
          <a:prstGeom prst="ellipse">
            <a:avLst/>
          </a:prstGeom>
          <a:solidFill>
            <a:schemeClr val="accent1">
              <a:lumMod val="20000"/>
              <a:lumOff val="80000"/>
            </a:schemeClr>
          </a:solidFill>
          <a:ln w="12700">
            <a:solidFill>
              <a:schemeClr val="accent4">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smtClean="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smtClean="0">
                <a:ln>
                  <a:noFill/>
                </a:ln>
                <a:solidFill>
                  <a:prstClr val="black"/>
                </a:solidFill>
                <a:effectLst/>
                <a:uLnTx/>
                <a:uFillTx/>
                <a:latin typeface="Calibri"/>
                <a:ea typeface="+mn-ea"/>
                <a:cs typeface="+mn-cs"/>
              </a:rPr>
              <a:t>Complex </a:t>
            </a:r>
            <a:endParaRPr kumimoji="0" lang="en-US" sz="10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a:ea typeface="+mn-ea"/>
                <a:cs typeface="+mn-cs"/>
              </a:rPr>
              <a:t>Animations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45" name="Connecteur droit avec flèche 144"/>
          <p:cNvCxnSpPr/>
          <p:nvPr/>
        </p:nvCxnSpPr>
        <p:spPr>
          <a:xfrm flipV="1">
            <a:off x="6050866" y="2021822"/>
            <a:ext cx="0" cy="468000"/>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cxnSp>
        <p:nvCxnSpPr>
          <p:cNvPr id="146" name="Connecteur droit avec flèche 145"/>
          <p:cNvCxnSpPr/>
          <p:nvPr/>
        </p:nvCxnSpPr>
        <p:spPr>
          <a:xfrm flipV="1">
            <a:off x="6331046" y="1953005"/>
            <a:ext cx="0" cy="468000"/>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cxnSp>
        <p:nvCxnSpPr>
          <p:cNvPr id="147" name="Connecteur droit avec flèche 146"/>
          <p:cNvCxnSpPr/>
          <p:nvPr/>
        </p:nvCxnSpPr>
        <p:spPr>
          <a:xfrm flipV="1">
            <a:off x="6570005" y="2015662"/>
            <a:ext cx="0" cy="468000"/>
          </a:xfrm>
          <a:prstGeom prst="straightConnector1">
            <a:avLst/>
          </a:prstGeom>
          <a:ln w="38100">
            <a:tailEnd type="triangle" w="lg" len="med"/>
          </a:ln>
        </p:spPr>
        <p:style>
          <a:lnRef idx="2">
            <a:schemeClr val="dk1"/>
          </a:lnRef>
          <a:fillRef idx="0">
            <a:schemeClr val="dk1"/>
          </a:fillRef>
          <a:effectRef idx="1">
            <a:schemeClr val="dk1"/>
          </a:effectRef>
          <a:fontRef idx="minor">
            <a:schemeClr val="tx1"/>
          </a:fontRef>
        </p:style>
      </p:cxnSp>
      <p:sp>
        <p:nvSpPr>
          <p:cNvPr id="148" name="Ellipse 147"/>
          <p:cNvSpPr/>
          <p:nvPr/>
        </p:nvSpPr>
        <p:spPr>
          <a:xfrm>
            <a:off x="5882108" y="2513575"/>
            <a:ext cx="203959"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49" name="Ellipse 148"/>
          <p:cNvSpPr/>
          <p:nvPr/>
        </p:nvSpPr>
        <p:spPr>
          <a:xfrm>
            <a:off x="6245663" y="2520184"/>
            <a:ext cx="216000"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cxnSp>
        <p:nvCxnSpPr>
          <p:cNvPr id="150" name="Connecteur droit 149"/>
          <p:cNvCxnSpPr/>
          <p:nvPr/>
        </p:nvCxnSpPr>
        <p:spPr>
          <a:xfrm>
            <a:off x="6094287" y="2593683"/>
            <a:ext cx="143268" cy="559"/>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2" name="Connecteur droit 151"/>
          <p:cNvCxnSpPr/>
          <p:nvPr/>
        </p:nvCxnSpPr>
        <p:spPr>
          <a:xfrm>
            <a:off x="6453154" y="2610360"/>
            <a:ext cx="143268" cy="55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3" name="Connecteur droit 152"/>
          <p:cNvCxnSpPr>
            <a:endCxn id="149" idx="3"/>
          </p:cNvCxnSpPr>
          <p:nvPr/>
        </p:nvCxnSpPr>
        <p:spPr>
          <a:xfrm flipV="1">
            <a:off x="6046113" y="2643096"/>
            <a:ext cx="231182" cy="10100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4" name="Connecteur droit 153"/>
          <p:cNvCxnSpPr/>
          <p:nvPr/>
        </p:nvCxnSpPr>
        <p:spPr>
          <a:xfrm flipV="1">
            <a:off x="6159366" y="2946526"/>
            <a:ext cx="404108" cy="297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5" name="Connecteur droit 154"/>
          <p:cNvCxnSpPr/>
          <p:nvPr/>
        </p:nvCxnSpPr>
        <p:spPr>
          <a:xfrm flipH="1">
            <a:off x="6461663" y="2664184"/>
            <a:ext cx="216685" cy="12277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6" name="Connecteur droit 155"/>
          <p:cNvCxnSpPr>
            <a:stCxn id="149" idx="5"/>
          </p:cNvCxnSpPr>
          <p:nvPr/>
        </p:nvCxnSpPr>
        <p:spPr>
          <a:xfrm>
            <a:off x="6430031" y="2643096"/>
            <a:ext cx="154181" cy="176449"/>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8" name="Connecteur droit 157"/>
          <p:cNvCxnSpPr>
            <a:stCxn id="171" idx="7"/>
          </p:cNvCxnSpPr>
          <p:nvPr/>
        </p:nvCxnSpPr>
        <p:spPr>
          <a:xfrm flipV="1">
            <a:off x="6127234" y="2837874"/>
            <a:ext cx="150061" cy="8746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9" name="Connecteur droit 158"/>
          <p:cNvCxnSpPr/>
          <p:nvPr/>
        </p:nvCxnSpPr>
        <p:spPr>
          <a:xfrm flipH="1" flipV="1">
            <a:off x="5995510" y="2813910"/>
            <a:ext cx="31632" cy="84465"/>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60" name="Ellipse 159"/>
          <p:cNvSpPr/>
          <p:nvPr/>
        </p:nvSpPr>
        <p:spPr>
          <a:xfrm>
            <a:off x="6570348" y="2520184"/>
            <a:ext cx="216000" cy="144000"/>
          </a:xfrm>
          <a:prstGeom prst="ellipse">
            <a:avLst/>
          </a:prstGeom>
          <a:solidFill>
            <a:schemeClr val="accent1">
              <a:lumMod val="20000"/>
              <a:lumOff val="80000"/>
            </a:schemeClr>
          </a:solidFill>
          <a:ln>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2" name="Ellipse 161"/>
          <p:cNvSpPr/>
          <p:nvPr/>
        </p:nvSpPr>
        <p:spPr>
          <a:xfrm>
            <a:off x="6531842" y="2823614"/>
            <a:ext cx="216000"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69" name="Ellipse 168"/>
          <p:cNvSpPr/>
          <p:nvPr/>
        </p:nvSpPr>
        <p:spPr>
          <a:xfrm>
            <a:off x="6245663" y="2714962"/>
            <a:ext cx="216000"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70" name="Ellipse 169"/>
          <p:cNvSpPr/>
          <p:nvPr/>
        </p:nvSpPr>
        <p:spPr>
          <a:xfrm>
            <a:off x="5834866" y="2696873"/>
            <a:ext cx="216000"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
        <p:nvSpPr>
          <p:cNvPr id="171" name="Ellipse 170"/>
          <p:cNvSpPr/>
          <p:nvPr/>
        </p:nvSpPr>
        <p:spPr>
          <a:xfrm>
            <a:off x="5942866" y="2904250"/>
            <a:ext cx="216000" cy="144000"/>
          </a:xfrm>
          <a:prstGeom prst="ellipse">
            <a:avLst/>
          </a:prstGeom>
          <a:solidFill>
            <a:schemeClr val="accent1">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22683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994" y="376196"/>
            <a:ext cx="9111006" cy="790787"/>
          </a:xfrm>
        </p:spPr>
        <p:txBody>
          <a:bodyPr/>
          <a:lstStyle/>
          <a:p>
            <a:r>
              <a:rPr lang="en-US" sz="3600" dirty="0"/>
              <a:t>Challenge </a:t>
            </a:r>
            <a:r>
              <a:rPr lang="en-US" sz="3600" dirty="0" smtClean="0"/>
              <a:t>3 </a:t>
            </a:r>
            <a:r>
              <a:rPr lang="en-US" sz="3600" dirty="0"/>
              <a:t>: </a:t>
            </a:r>
            <a:r>
              <a:rPr lang="en-US" sz="3600" dirty="0" err="1"/>
              <a:t>Parameterisation</a:t>
            </a:r>
            <a:r>
              <a:rPr lang="en-US" sz="3600" dirty="0"/>
              <a:t> of Animation </a:t>
            </a:r>
            <a:br>
              <a:rPr lang="en-US" sz="3600" dirty="0"/>
            </a:br>
            <a:r>
              <a:rPr lang="en-US" sz="3600" dirty="0"/>
              <a:t/>
            </a:r>
            <a:br>
              <a:rPr lang="en-US" sz="3600" dirty="0"/>
            </a:br>
            <a:r>
              <a:rPr lang="en-US" sz="3600" dirty="0" smtClean="0"/>
              <a:t/>
            </a:r>
            <a:br>
              <a:rPr lang="en-US" sz="3600" dirty="0" smtClean="0"/>
            </a:br>
            <a:r>
              <a:rPr lang="en-US" sz="3600" dirty="0"/>
              <a:t/>
            </a:r>
            <a:br>
              <a:rPr lang="en-US" sz="3600" dirty="0"/>
            </a:br>
            <a:r>
              <a:rPr lang="en-US" sz="3600" dirty="0"/>
              <a:t> </a:t>
            </a:r>
            <a:br>
              <a:rPr lang="en-US" sz="3600" dirty="0"/>
            </a:br>
            <a:r>
              <a:rPr lang="en-US" sz="3600" dirty="0" smtClean="0"/>
              <a:t/>
            </a:r>
            <a:br>
              <a:rPr lang="en-US" sz="3600" dirty="0" smtClean="0"/>
            </a:br>
            <a:r>
              <a:rPr lang="en-US" sz="3600" dirty="0"/>
              <a:t/>
            </a:r>
            <a:br>
              <a:rPr lang="en-US" sz="3600" dirty="0"/>
            </a:br>
            <a:endParaRPr lang="en-GB" sz="2800"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ZoneTexte 23">
            <a:extLst>
              <a:ext uri="{FF2B5EF4-FFF2-40B4-BE49-F238E27FC236}">
                <a16:creationId xmlns:a16="http://schemas.microsoft.com/office/drawing/2014/main" id="{8C9FD2E4-6C9F-44B5-9732-D72CCAF3D762}"/>
              </a:ext>
            </a:extLst>
          </p:cNvPr>
          <p:cNvSpPr txBox="1"/>
          <p:nvPr/>
        </p:nvSpPr>
        <p:spPr>
          <a:xfrm>
            <a:off x="74515" y="1651441"/>
            <a:ext cx="5505597" cy="4585871"/>
          </a:xfrm>
          <a:prstGeom prst="rect">
            <a:avLst/>
          </a:prstGeom>
          <a:noFill/>
        </p:spPr>
        <p:txBody>
          <a:bodyPr wrap="square" rtlCol="0">
            <a:spAutoFit/>
          </a:bodyPr>
          <a:lstStyle/>
          <a:p>
            <a:pPr marL="342900" lvl="0" indent="-342900">
              <a:buFont typeface="Wingdings" pitchFamily="2" charset="2"/>
              <a:buChar char="q"/>
            </a:pPr>
            <a:r>
              <a:rPr lang="en-US" sz="1800" b="1" dirty="0" err="1">
                <a:solidFill>
                  <a:srgbClr val="000000"/>
                </a:solidFill>
                <a:latin typeface="LinLibertineTB"/>
              </a:rPr>
              <a:t>Parameterisation</a:t>
            </a:r>
            <a:r>
              <a:rPr lang="en-US" sz="1800" b="1" dirty="0">
                <a:solidFill>
                  <a:srgbClr val="000000"/>
                </a:solidFill>
                <a:latin typeface="LinLibertineTB"/>
              </a:rPr>
              <a:t> of </a:t>
            </a:r>
            <a:r>
              <a:rPr lang="en-US" sz="1800" b="1" dirty="0" smtClean="0">
                <a:solidFill>
                  <a:srgbClr val="000000"/>
                </a:solidFill>
                <a:latin typeface="LinLibertineTB"/>
              </a:rPr>
              <a:t>Animation</a:t>
            </a:r>
          </a:p>
          <a:p>
            <a:pPr marL="800100" lvl="1" indent="-342900">
              <a:lnSpc>
                <a:spcPct val="150000"/>
              </a:lnSpc>
              <a:buFont typeface="Arial" panose="020B0604020202020204" pitchFamily="34" charset="0"/>
              <a:buChar char="•"/>
            </a:pPr>
            <a:r>
              <a:rPr lang="en-US" sz="1400" i="1" dirty="0" smtClean="0"/>
              <a:t>Browsing</a:t>
            </a:r>
            <a:r>
              <a:rPr lang="en-US" sz="1400" dirty="0" smtClean="0"/>
              <a:t>, customize/</a:t>
            </a:r>
            <a:r>
              <a:rPr lang="en-US" sz="1400" i="1" dirty="0" smtClean="0"/>
              <a:t>extend</a:t>
            </a:r>
            <a:r>
              <a:rPr lang="en-US" sz="1400" dirty="0"/>
              <a:t>/</a:t>
            </a:r>
            <a:r>
              <a:rPr lang="en-US" sz="1400" i="1" dirty="0" smtClean="0"/>
              <a:t>modify</a:t>
            </a:r>
            <a:r>
              <a:rPr lang="en-US" sz="1400" dirty="0" smtClean="0"/>
              <a:t> </a:t>
            </a:r>
          </a:p>
          <a:p>
            <a:pPr marL="800100" lvl="1" indent="-342900">
              <a:lnSpc>
                <a:spcPct val="150000"/>
              </a:lnSpc>
              <a:buFont typeface="Arial" panose="020B0604020202020204" pitchFamily="34" charset="0"/>
              <a:buChar char="•"/>
            </a:pPr>
            <a:r>
              <a:rPr lang="en-US" sz="1400" dirty="0" smtClean="0">
                <a:solidFill>
                  <a:srgbClr val="000000"/>
                </a:solidFill>
                <a:latin typeface="Times-Roman"/>
                <a:ea typeface="Calibri" panose="020F0502020204030204" pitchFamily="34" charset="0"/>
                <a:cs typeface="Times New Roman" panose="02020603050405020304" pitchFamily="18" charset="0"/>
              </a:rPr>
              <a:t>Conjoined/Nested </a:t>
            </a:r>
            <a:r>
              <a:rPr lang="en-US" sz="1400" dirty="0">
                <a:solidFill>
                  <a:srgbClr val="000000"/>
                </a:solidFill>
                <a:latin typeface="Times-Roman"/>
                <a:ea typeface="Calibri" panose="020F0502020204030204" pitchFamily="34" charset="0"/>
                <a:cs typeface="Times New Roman" panose="02020603050405020304" pitchFamily="18" charset="0"/>
              </a:rPr>
              <a:t>Element </a:t>
            </a:r>
            <a:r>
              <a:rPr lang="en-US" sz="1400" dirty="0" smtClean="0">
                <a:solidFill>
                  <a:srgbClr val="000000"/>
                </a:solidFill>
                <a:latin typeface="Times-Roman"/>
                <a:ea typeface="Calibri" panose="020F0502020204030204" pitchFamily="34" charset="0"/>
                <a:cs typeface="Times New Roman" panose="02020603050405020304" pitchFamily="18" charset="0"/>
              </a:rPr>
              <a:t>Block</a:t>
            </a:r>
            <a:endParaRPr lang="fr-FR" sz="1800" dirty="0" smtClean="0">
              <a:solidFill>
                <a:prstClr val="black"/>
              </a:solidFill>
              <a:latin typeface="Times" pitchFamily="18" charset="0"/>
              <a:cs typeface="Times" pitchFamily="18" charset="0"/>
            </a:endParaRPr>
          </a:p>
          <a:p>
            <a:pPr marL="342900" indent="-342900">
              <a:lnSpc>
                <a:spcPct val="200000"/>
              </a:lnSpc>
              <a:buFont typeface="Wingdings" pitchFamily="2" charset="2"/>
              <a:buChar char="q"/>
              <a:defRPr/>
            </a:pPr>
            <a:r>
              <a:rPr lang="en-US" sz="1800" b="1" dirty="0">
                <a:solidFill>
                  <a:srgbClr val="000000"/>
                </a:solidFill>
                <a:latin typeface="LinLibertineTB"/>
              </a:rPr>
              <a:t>Mechanism required </a:t>
            </a:r>
          </a:p>
          <a:p>
            <a:pPr marL="800100" lvl="1" indent="-342900">
              <a:lnSpc>
                <a:spcPct val="200000"/>
              </a:lnSpc>
              <a:buFont typeface="Arial" panose="020B0604020202020204" pitchFamily="34" charset="0"/>
              <a:buChar char="•"/>
              <a:defRPr/>
            </a:pPr>
            <a:r>
              <a:rPr lang="en-US" sz="1400" b="1" dirty="0">
                <a:solidFill>
                  <a:prstClr val="black"/>
                </a:solidFill>
              </a:rPr>
              <a:t>Using Model’s Elements</a:t>
            </a:r>
            <a:r>
              <a:rPr lang="en-US" sz="1400" dirty="0">
                <a:solidFill>
                  <a:prstClr val="black"/>
                </a:solidFill>
              </a:rPr>
              <a:t> </a:t>
            </a:r>
          </a:p>
          <a:p>
            <a:pPr marL="800100" lvl="1" indent="-342900">
              <a:lnSpc>
                <a:spcPct val="200000"/>
              </a:lnSpc>
              <a:buFont typeface="Arial" panose="020B0604020202020204" pitchFamily="34" charset="0"/>
              <a:buChar char="•"/>
              <a:defRPr/>
            </a:pPr>
            <a:r>
              <a:rPr lang="en-US" sz="1400" b="1" dirty="0">
                <a:solidFill>
                  <a:prstClr val="black"/>
                </a:solidFill>
              </a:rPr>
              <a:t>Using the Graphical Elements </a:t>
            </a:r>
            <a:endParaRPr lang="fr-FR" sz="1400" b="1" dirty="0">
              <a:solidFill>
                <a:prstClr val="black"/>
              </a:solidFill>
            </a:endParaRPr>
          </a:p>
          <a:p>
            <a:pPr marL="342900" indent="-342900">
              <a:lnSpc>
                <a:spcPct val="200000"/>
              </a:lnSpc>
              <a:buFont typeface="Wingdings" pitchFamily="2" charset="2"/>
              <a:buChar char="q"/>
              <a:defRPr/>
            </a:pPr>
            <a:r>
              <a:rPr lang="en-US" sz="1800" b="1" dirty="0">
                <a:solidFill>
                  <a:srgbClr val="000000"/>
                </a:solidFill>
                <a:latin typeface="LinLibertineTB"/>
              </a:rPr>
              <a:t>Two basic animation units </a:t>
            </a:r>
          </a:p>
          <a:p>
            <a:pPr marL="628650" lvl="1" indent="-171450">
              <a:lnSpc>
                <a:spcPct val="200000"/>
              </a:lnSpc>
              <a:buFont typeface="Arial" panose="020B0604020202020204" pitchFamily="34" charset="0"/>
              <a:buChar char="•"/>
            </a:pPr>
            <a:r>
              <a:rPr lang="en-US" sz="1400" b="1" dirty="0">
                <a:latin typeface="LinLibertineT"/>
              </a:rPr>
              <a:t>APP: </a:t>
            </a:r>
            <a:r>
              <a:rPr lang="en-US" sz="1400" dirty="0"/>
              <a:t>making an element appear</a:t>
            </a:r>
          </a:p>
          <a:p>
            <a:pPr marL="628650" lvl="1" indent="-171450">
              <a:lnSpc>
                <a:spcPct val="200000"/>
              </a:lnSpc>
              <a:buFont typeface="Arial" panose="020B0604020202020204" pitchFamily="34" charset="0"/>
              <a:buChar char="•"/>
            </a:pPr>
            <a:r>
              <a:rPr lang="en-US" sz="1400" b="1" dirty="0">
                <a:latin typeface="LinLibertineT"/>
              </a:rPr>
              <a:t>DAPP: </a:t>
            </a:r>
            <a:r>
              <a:rPr lang="en-US" sz="1400" dirty="0"/>
              <a:t>making an element disappear</a:t>
            </a:r>
            <a:endParaRPr lang="en-US" sz="1400" b="1" dirty="0">
              <a:latin typeface="LinLibertineT"/>
            </a:endParaRPr>
          </a:p>
          <a:p>
            <a:pPr marL="628650" lvl="1" indent="-171450">
              <a:lnSpc>
                <a:spcPct val="200000"/>
              </a:lnSpc>
              <a:buFont typeface="Arial" panose="020B0604020202020204" pitchFamily="34" charset="0"/>
              <a:buChar char="•"/>
            </a:pPr>
            <a:r>
              <a:rPr lang="en-US" sz="1400" dirty="0"/>
              <a:t>Complex Unit </a:t>
            </a:r>
            <a:r>
              <a:rPr lang="en-US" sz="1400" b="1" dirty="0"/>
              <a:t>BLINK</a:t>
            </a:r>
            <a:r>
              <a:rPr lang="en-US" sz="1400" dirty="0"/>
              <a:t> = </a:t>
            </a:r>
            <a:r>
              <a:rPr lang="en-US" sz="1400" b="1" dirty="0">
                <a:latin typeface="LinLibertineT"/>
              </a:rPr>
              <a:t>APP </a:t>
            </a:r>
            <a:r>
              <a:rPr lang="fr-FR" sz="1400" dirty="0">
                <a:latin typeface="Cambria" panose="02040503050406030204" pitchFamily="18" charset="0"/>
                <a:ea typeface="Cambria" panose="02040503050406030204" pitchFamily="18" charset="0"/>
              </a:rPr>
              <a:t>⨁</a:t>
            </a:r>
            <a:r>
              <a:rPr lang="en-US" sz="1400" dirty="0"/>
              <a:t> </a:t>
            </a:r>
            <a:r>
              <a:rPr lang="en-US" sz="1400" b="1" dirty="0">
                <a:latin typeface="LinLibertineT"/>
              </a:rPr>
              <a:t>DAPP</a:t>
            </a:r>
          </a:p>
          <a:p>
            <a:endParaRPr lang="fr-FR" dirty="0">
              <a:solidFill>
                <a:prstClr val="black"/>
              </a:solidFill>
              <a:latin typeface="Times" pitchFamily="18" charset="0"/>
              <a:cs typeface="Times" pitchFamily="18" charset="0"/>
            </a:endParaRPr>
          </a:p>
        </p:txBody>
      </p:sp>
      <p:sp>
        <p:nvSpPr>
          <p:cNvPr id="150" name="Rectangle 149"/>
          <p:cNvSpPr/>
          <p:nvPr/>
        </p:nvSpPr>
        <p:spPr>
          <a:xfrm>
            <a:off x="6101056" y="2045752"/>
            <a:ext cx="1368152" cy="252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Arial" panose="020B0604020202020204" pitchFamily="34" charset="0"/>
                <a:cs typeface="Arial" panose="020B0604020202020204" pitchFamily="34" charset="0"/>
              </a:rPr>
              <a:t>Composer</a:t>
            </a:r>
            <a:endParaRPr lang="en-US" sz="1400" b="1" i="1" dirty="0">
              <a:solidFill>
                <a:schemeClr val="tx1"/>
              </a:solidFill>
              <a:latin typeface="Arial" panose="020B0604020202020204" pitchFamily="34" charset="0"/>
              <a:cs typeface="Arial" panose="020B0604020202020204" pitchFamily="34" charset="0"/>
            </a:endParaRPr>
          </a:p>
        </p:txBody>
      </p:sp>
      <p:sp>
        <p:nvSpPr>
          <p:cNvPr id="151" name="Rectangle 150"/>
          <p:cNvSpPr/>
          <p:nvPr/>
        </p:nvSpPr>
        <p:spPr>
          <a:xfrm>
            <a:off x="6102082" y="2296494"/>
            <a:ext cx="1368152" cy="360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defTabSz="685800"/>
            <a:r>
              <a:rPr lang="fr-FR" sz="1050" spc="10" dirty="0" smtClean="0">
                <a:solidFill>
                  <a:prstClr val="black"/>
                </a:solidFill>
                <a:latin typeface="Courier New"/>
                <a:ea typeface="ＭＳ Ｐゴシック" charset="0"/>
                <a:cs typeface="Courier New"/>
              </a:rPr>
              <a:t> </a:t>
            </a:r>
            <a:r>
              <a:rPr lang="fr-FR" sz="1050" spc="10" dirty="0" err="1" smtClean="0">
                <a:solidFill>
                  <a:prstClr val="black"/>
                </a:solidFill>
                <a:latin typeface="Courier New"/>
                <a:ea typeface="ＭＳ Ｐゴシック" charset="0"/>
                <a:cs typeface="Courier New"/>
              </a:rPr>
              <a:t>paramter</a:t>
            </a:r>
            <a:r>
              <a:rPr lang="fr-FR" sz="1050" b="1" spc="10" dirty="0" smtClean="0">
                <a:solidFill>
                  <a:prstClr val="black"/>
                </a:solidFill>
                <a:latin typeface="Courier New"/>
                <a:ea typeface="ＭＳ Ｐゴシック" charset="0"/>
                <a:cs typeface="Courier New"/>
              </a:rPr>
              <a:t>=</a:t>
            </a:r>
            <a:r>
              <a:rPr lang="fr-FR" sz="1050" spc="10" dirty="0" smtClean="0">
                <a:solidFill>
                  <a:prstClr val="black"/>
                </a:solidFill>
                <a:latin typeface="Courier New"/>
                <a:ea typeface="ＭＳ Ｐゴシック" charset="0"/>
                <a:cs typeface="Courier New"/>
              </a:rPr>
              <a:t>values</a:t>
            </a:r>
            <a:endParaRPr lang="en-US" sz="1050" spc="10" dirty="0">
              <a:solidFill>
                <a:prstClr val="black"/>
              </a:solidFill>
              <a:latin typeface="Courier New"/>
              <a:ea typeface="ＭＳ Ｐゴシック" charset="0"/>
              <a:cs typeface="Courier New"/>
            </a:endParaRPr>
          </a:p>
        </p:txBody>
      </p:sp>
      <p:cxnSp>
        <p:nvCxnSpPr>
          <p:cNvPr id="152" name="Connecteur droit avec flèche 151"/>
          <p:cNvCxnSpPr/>
          <p:nvPr/>
        </p:nvCxnSpPr>
        <p:spPr>
          <a:xfrm flipV="1">
            <a:off x="5625504" y="2461040"/>
            <a:ext cx="468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3" name="ZoneTexte 152"/>
          <p:cNvSpPr txBox="1"/>
          <p:nvPr/>
        </p:nvSpPr>
        <p:spPr>
          <a:xfrm>
            <a:off x="4611820" y="2655213"/>
            <a:ext cx="369332" cy="923330"/>
          </a:xfrm>
          <a:prstGeom prst="rect">
            <a:avLst/>
          </a:prstGeom>
          <a:noFill/>
        </p:spPr>
        <p:txBody>
          <a:bodyPr vert="vert270" wrap="square" rtlCol="0">
            <a:spAutoFit/>
          </a:bodyPr>
          <a:lstStyle/>
          <a:p>
            <a:pPr algn="ctr"/>
            <a:r>
              <a:rPr lang="fr-FR" sz="1200" dirty="0" err="1" smtClean="0"/>
              <a:t>what</a:t>
            </a:r>
            <a:endParaRPr lang="en-US" sz="1200" dirty="0"/>
          </a:p>
        </p:txBody>
      </p:sp>
      <p:sp>
        <p:nvSpPr>
          <p:cNvPr id="154" name="ZoneTexte 153"/>
          <p:cNvSpPr txBox="1"/>
          <p:nvPr/>
        </p:nvSpPr>
        <p:spPr>
          <a:xfrm>
            <a:off x="5337997" y="2830585"/>
            <a:ext cx="353943" cy="522426"/>
          </a:xfrm>
          <a:prstGeom prst="rect">
            <a:avLst/>
          </a:prstGeom>
          <a:noFill/>
        </p:spPr>
        <p:txBody>
          <a:bodyPr vert="vert270" wrap="square" rtlCol="0">
            <a:spAutoFit/>
          </a:bodyPr>
          <a:lstStyle/>
          <a:p>
            <a:pPr algn="ctr"/>
            <a:r>
              <a:rPr lang="fr-FR" sz="1100" dirty="0" smtClean="0"/>
              <a:t>on</a:t>
            </a:r>
            <a:endParaRPr lang="en-US" sz="1100" dirty="0"/>
          </a:p>
        </p:txBody>
      </p:sp>
      <p:sp>
        <p:nvSpPr>
          <p:cNvPr id="155" name="Rectangle 154"/>
          <p:cNvSpPr/>
          <p:nvPr/>
        </p:nvSpPr>
        <p:spPr>
          <a:xfrm>
            <a:off x="4805937" y="2209860"/>
            <a:ext cx="819012" cy="539212"/>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i="1" dirty="0" smtClean="0">
                <a:solidFill>
                  <a:schemeClr val="tx1"/>
                </a:solidFill>
                <a:latin typeface="Arial" panose="020B0604020202020204" pitchFamily="34" charset="0"/>
                <a:cs typeface="Arial" panose="020B0604020202020204" pitchFamily="34" charset="0"/>
              </a:rPr>
              <a:t>UA1</a:t>
            </a:r>
            <a:endParaRPr lang="en-US" sz="1400" b="1" i="1" dirty="0">
              <a:solidFill>
                <a:schemeClr val="tx1"/>
              </a:solidFill>
              <a:latin typeface="Arial" panose="020B0604020202020204" pitchFamily="34" charset="0"/>
              <a:cs typeface="Arial" panose="020B0604020202020204" pitchFamily="34" charset="0"/>
            </a:endParaRPr>
          </a:p>
        </p:txBody>
      </p:sp>
      <p:cxnSp>
        <p:nvCxnSpPr>
          <p:cNvPr id="156" name="Connecteur droit avec flèche 155"/>
          <p:cNvCxnSpPr/>
          <p:nvPr/>
        </p:nvCxnSpPr>
        <p:spPr>
          <a:xfrm>
            <a:off x="5220072" y="1988840"/>
            <a:ext cx="0" cy="219075"/>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7" name="Connecteur droit avec flèche 156"/>
          <p:cNvCxnSpPr/>
          <p:nvPr/>
        </p:nvCxnSpPr>
        <p:spPr>
          <a:xfrm flipH="1">
            <a:off x="5399868" y="1988840"/>
            <a:ext cx="0" cy="219075"/>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58" name="ZoneTexte 157"/>
          <p:cNvSpPr txBox="1"/>
          <p:nvPr/>
        </p:nvSpPr>
        <p:spPr>
          <a:xfrm>
            <a:off x="4572000" y="1626821"/>
            <a:ext cx="1800000" cy="261610"/>
          </a:xfrm>
          <a:prstGeom prst="rect">
            <a:avLst/>
          </a:prstGeom>
          <a:noFill/>
        </p:spPr>
        <p:txBody>
          <a:bodyPr wrap="square" rtlCol="0">
            <a:spAutoFit/>
          </a:bodyPr>
          <a:lstStyle/>
          <a:p>
            <a:r>
              <a:rPr lang="fr-BE" sz="1050" dirty="0" smtClean="0">
                <a:latin typeface="Arial" panose="020B0604020202020204" pitchFamily="34" charset="0"/>
                <a:cs typeface="Arial" panose="020B0604020202020204" pitchFamily="34" charset="0"/>
              </a:rPr>
              <a:t>Possible </a:t>
            </a:r>
            <a:r>
              <a:rPr lang="fr-BE" sz="1050" dirty="0" err="1" smtClean="0">
                <a:latin typeface="Arial" panose="020B0604020202020204" pitchFamily="34" charset="0"/>
                <a:cs typeface="Arial" panose="020B0604020202020204" pitchFamily="34" charset="0"/>
              </a:rPr>
              <a:t>Param</a:t>
            </a:r>
            <a:r>
              <a:rPr lang="fr-BE" sz="1050" dirty="0" smtClean="0">
                <a:latin typeface="Arial" panose="020B0604020202020204" pitchFamily="34" charset="0"/>
                <a:cs typeface="Arial" panose="020B0604020202020204" pitchFamily="34" charset="0"/>
              </a:rPr>
              <a:t>. Values</a:t>
            </a:r>
            <a:endParaRPr lang="en-US" sz="1050" dirty="0">
              <a:latin typeface="Arial" panose="020B0604020202020204" pitchFamily="34" charset="0"/>
              <a:cs typeface="Arial" panose="020B0604020202020204" pitchFamily="34" charset="0"/>
            </a:endParaRPr>
          </a:p>
        </p:txBody>
      </p:sp>
      <p:cxnSp>
        <p:nvCxnSpPr>
          <p:cNvPr id="159" name="Connecteur droit 158"/>
          <p:cNvCxnSpPr/>
          <p:nvPr/>
        </p:nvCxnSpPr>
        <p:spPr>
          <a:xfrm flipH="1" flipV="1">
            <a:off x="4698449" y="2749072"/>
            <a:ext cx="4176000" cy="0"/>
          </a:xfrm>
          <a:prstGeom prst="line">
            <a:avLst/>
          </a:prstGeom>
          <a:ln w="19050">
            <a:solidFill>
              <a:schemeClr val="bg1">
                <a:lumMod val="6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60" name="Arc plein 54"/>
          <p:cNvSpPr/>
          <p:nvPr/>
        </p:nvSpPr>
        <p:spPr>
          <a:xfrm rot="21415055">
            <a:off x="4834331" y="2750063"/>
            <a:ext cx="275009" cy="248656"/>
          </a:xfrm>
          <a:prstGeom prst="blockArc">
            <a:avLst/>
          </a:prstGeom>
          <a:solidFill>
            <a:schemeClr val="accent5">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1" name="Connecteur droit 49"/>
          <p:cNvCxnSpPr/>
          <p:nvPr/>
        </p:nvCxnSpPr>
        <p:spPr>
          <a:xfrm flipV="1">
            <a:off x="4971835" y="2900878"/>
            <a:ext cx="0" cy="432000"/>
          </a:xfrm>
          <a:prstGeom prst="line">
            <a:avLst/>
          </a:prstGeom>
          <a:ln w="38100" cmpd="sng">
            <a:tailEnd type="oval"/>
          </a:ln>
        </p:spPr>
        <p:style>
          <a:lnRef idx="2">
            <a:schemeClr val="accent1"/>
          </a:lnRef>
          <a:fillRef idx="0">
            <a:schemeClr val="accent1"/>
          </a:fillRef>
          <a:effectRef idx="1">
            <a:schemeClr val="accent1"/>
          </a:effectRef>
          <a:fontRef idx="minor">
            <a:schemeClr val="tx1"/>
          </a:fontRef>
        </p:style>
      </p:cxnSp>
      <p:sp>
        <p:nvSpPr>
          <p:cNvPr id="162" name="Arc plein 54"/>
          <p:cNvSpPr/>
          <p:nvPr/>
        </p:nvSpPr>
        <p:spPr>
          <a:xfrm rot="21415055">
            <a:off x="5266379" y="2747293"/>
            <a:ext cx="275009" cy="248656"/>
          </a:xfrm>
          <a:prstGeom prst="blockArc">
            <a:avLst/>
          </a:prstGeom>
          <a:solidFill>
            <a:schemeClr val="accent5">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63" name="Connecteur droit 49"/>
          <p:cNvCxnSpPr/>
          <p:nvPr/>
        </p:nvCxnSpPr>
        <p:spPr>
          <a:xfrm flipV="1">
            <a:off x="5403883" y="2898108"/>
            <a:ext cx="0" cy="432000"/>
          </a:xfrm>
          <a:prstGeom prst="line">
            <a:avLst/>
          </a:prstGeom>
          <a:ln w="38100" cmpd="sng">
            <a:tailEnd type="oval"/>
          </a:ln>
        </p:spPr>
        <p:style>
          <a:lnRef idx="2">
            <a:schemeClr val="accent1"/>
          </a:lnRef>
          <a:fillRef idx="0">
            <a:schemeClr val="accent1"/>
          </a:fillRef>
          <a:effectRef idx="1">
            <a:schemeClr val="accent1"/>
          </a:effectRef>
          <a:fontRef idx="minor">
            <a:schemeClr val="tx1"/>
          </a:fontRef>
        </p:style>
      </p:cxnSp>
      <p:sp>
        <p:nvSpPr>
          <p:cNvPr id="164" name="Rectangle 163"/>
          <p:cNvSpPr/>
          <p:nvPr/>
        </p:nvSpPr>
        <p:spPr>
          <a:xfrm>
            <a:off x="4928480" y="1761923"/>
            <a:ext cx="1152000" cy="276999"/>
          </a:xfrm>
          <a:prstGeom prst="rect">
            <a:avLst/>
          </a:prstGeom>
        </p:spPr>
        <p:txBody>
          <a:bodyPr wrap="square">
            <a:spAutoFit/>
          </a:bodyPr>
          <a:lstStyle/>
          <a:p>
            <a:r>
              <a:rPr lang="en-GB" sz="1200" cap="small" dirty="0" smtClean="0"/>
              <a:t>P1 …Pm</a:t>
            </a:r>
            <a:endParaRPr lang="en-US" sz="1200" dirty="0"/>
          </a:p>
        </p:txBody>
      </p:sp>
      <p:cxnSp>
        <p:nvCxnSpPr>
          <p:cNvPr id="165" name="Connecteur droit avec flèche 164"/>
          <p:cNvCxnSpPr/>
          <p:nvPr/>
        </p:nvCxnSpPr>
        <p:spPr>
          <a:xfrm flipH="1" flipV="1">
            <a:off x="4499992" y="1693574"/>
            <a:ext cx="0" cy="1783451"/>
          </a:xfrm>
          <a:prstGeom prst="straightConnector1">
            <a:avLst/>
          </a:prstGeom>
          <a:ln w="381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66" name="Rectangle 165"/>
          <p:cNvSpPr/>
          <p:nvPr/>
        </p:nvSpPr>
        <p:spPr>
          <a:xfrm>
            <a:off x="4283968" y="2564904"/>
            <a:ext cx="226800" cy="576000"/>
          </a:xfrm>
          <a:prstGeom prst="rect">
            <a:avLst/>
          </a:prstGeom>
          <a:ln w="19050"/>
        </p:spPr>
        <p:style>
          <a:lnRef idx="2">
            <a:schemeClr val="dk1">
              <a:shade val="50000"/>
            </a:schemeClr>
          </a:lnRef>
          <a:fillRef idx="1">
            <a:schemeClr val="dk1"/>
          </a:fillRef>
          <a:effectRef idx="0">
            <a:schemeClr val="dk1"/>
          </a:effectRef>
          <a:fontRef idx="minor">
            <a:schemeClr val="lt1"/>
          </a:fontRef>
        </p:style>
        <p:txBody>
          <a:bodyPr vert="vert270" rtlCol="0" anchor="ctr"/>
          <a:lstStyle/>
          <a:p>
            <a:pPr algn="ctr"/>
            <a:r>
              <a:rPr lang="fr-BE" sz="1000" dirty="0" err="1" smtClean="0">
                <a:latin typeface="Arial" panose="020B0604020202020204" pitchFamily="34" charset="0"/>
                <a:cs typeface="Arial" panose="020B0604020202020204" pitchFamily="34" charset="0"/>
              </a:rPr>
              <a:t>Attche</a:t>
            </a:r>
            <a:endParaRPr lang="en-US" sz="1000" dirty="0"/>
          </a:p>
        </p:txBody>
      </p:sp>
      <p:sp>
        <p:nvSpPr>
          <p:cNvPr id="167" name="Rectangle 166"/>
          <p:cNvSpPr/>
          <p:nvPr/>
        </p:nvSpPr>
        <p:spPr>
          <a:xfrm>
            <a:off x="4283968" y="2060848"/>
            <a:ext cx="225111" cy="5040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BE" sz="1000" dirty="0" err="1" smtClean="0">
                <a:solidFill>
                  <a:schemeClr val="tx1"/>
                </a:solidFill>
              </a:rPr>
              <a:t>Define</a:t>
            </a:r>
            <a:endParaRPr lang="en-US" sz="1050" dirty="0">
              <a:solidFill>
                <a:schemeClr val="tx1"/>
              </a:solidFill>
            </a:endParaRPr>
          </a:p>
        </p:txBody>
      </p:sp>
      <p:sp>
        <p:nvSpPr>
          <p:cNvPr id="168" name="Rectangle 167"/>
          <p:cNvSpPr/>
          <p:nvPr/>
        </p:nvSpPr>
        <p:spPr>
          <a:xfrm>
            <a:off x="7945315" y="2192313"/>
            <a:ext cx="918000" cy="54367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i="1" dirty="0" smtClean="0">
                <a:solidFill>
                  <a:schemeClr val="tx1"/>
                </a:solidFill>
                <a:latin typeface="Arial" panose="020B0604020202020204" pitchFamily="34" charset="0"/>
                <a:cs typeface="Arial" panose="020B0604020202020204" pitchFamily="34" charset="0"/>
              </a:rPr>
              <a:t>UA2</a:t>
            </a:r>
            <a:endParaRPr lang="en-US" sz="1400" b="1" i="1" dirty="0">
              <a:solidFill>
                <a:schemeClr val="tx1"/>
              </a:solidFill>
              <a:latin typeface="Arial" panose="020B0604020202020204" pitchFamily="34" charset="0"/>
              <a:cs typeface="Arial" panose="020B0604020202020204" pitchFamily="34" charset="0"/>
            </a:endParaRPr>
          </a:p>
        </p:txBody>
      </p:sp>
      <p:sp>
        <p:nvSpPr>
          <p:cNvPr id="169" name="ZoneTexte 168"/>
          <p:cNvSpPr txBox="1"/>
          <p:nvPr/>
        </p:nvSpPr>
        <p:spPr>
          <a:xfrm>
            <a:off x="7806721" y="2643148"/>
            <a:ext cx="369332" cy="923330"/>
          </a:xfrm>
          <a:prstGeom prst="rect">
            <a:avLst/>
          </a:prstGeom>
          <a:noFill/>
        </p:spPr>
        <p:txBody>
          <a:bodyPr vert="vert270" wrap="square" rtlCol="0">
            <a:spAutoFit/>
          </a:bodyPr>
          <a:lstStyle/>
          <a:p>
            <a:pPr algn="ctr"/>
            <a:r>
              <a:rPr lang="fr-FR" sz="1200" dirty="0" err="1" smtClean="0"/>
              <a:t>what</a:t>
            </a:r>
            <a:endParaRPr lang="en-US" sz="1200" dirty="0"/>
          </a:p>
        </p:txBody>
      </p:sp>
      <p:sp>
        <p:nvSpPr>
          <p:cNvPr id="170" name="ZoneTexte 169"/>
          <p:cNvSpPr txBox="1"/>
          <p:nvPr/>
        </p:nvSpPr>
        <p:spPr>
          <a:xfrm>
            <a:off x="8555845" y="2814977"/>
            <a:ext cx="369332" cy="568020"/>
          </a:xfrm>
          <a:prstGeom prst="rect">
            <a:avLst/>
          </a:prstGeom>
          <a:noFill/>
        </p:spPr>
        <p:txBody>
          <a:bodyPr vert="vert270" wrap="square" rtlCol="0">
            <a:spAutoFit/>
          </a:bodyPr>
          <a:lstStyle/>
          <a:p>
            <a:pPr algn="ctr"/>
            <a:r>
              <a:rPr lang="fr-FR" sz="1200" dirty="0" smtClean="0"/>
              <a:t>on</a:t>
            </a:r>
            <a:endParaRPr lang="en-US" sz="1400" dirty="0"/>
          </a:p>
        </p:txBody>
      </p:sp>
      <p:sp>
        <p:nvSpPr>
          <p:cNvPr id="171" name="Arc plein 54"/>
          <p:cNvSpPr/>
          <p:nvPr/>
        </p:nvSpPr>
        <p:spPr>
          <a:xfrm rot="21415055">
            <a:off x="8002683" y="2729248"/>
            <a:ext cx="275009" cy="248656"/>
          </a:xfrm>
          <a:prstGeom prst="blockArc">
            <a:avLst/>
          </a:prstGeom>
          <a:solidFill>
            <a:schemeClr val="accent5">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2" name="Connecteur droit 49"/>
          <p:cNvCxnSpPr/>
          <p:nvPr/>
        </p:nvCxnSpPr>
        <p:spPr>
          <a:xfrm flipV="1">
            <a:off x="8140187" y="2880063"/>
            <a:ext cx="0" cy="432000"/>
          </a:xfrm>
          <a:prstGeom prst="line">
            <a:avLst/>
          </a:prstGeom>
          <a:ln w="38100" cmpd="sng">
            <a:tailEnd type="oval"/>
          </a:ln>
        </p:spPr>
        <p:style>
          <a:lnRef idx="2">
            <a:schemeClr val="accent1"/>
          </a:lnRef>
          <a:fillRef idx="0">
            <a:schemeClr val="accent1"/>
          </a:fillRef>
          <a:effectRef idx="1">
            <a:schemeClr val="accent1"/>
          </a:effectRef>
          <a:fontRef idx="minor">
            <a:schemeClr val="tx1"/>
          </a:fontRef>
        </p:style>
      </p:cxnSp>
      <p:sp>
        <p:nvSpPr>
          <p:cNvPr id="173" name="Arc plein 54"/>
          <p:cNvSpPr/>
          <p:nvPr/>
        </p:nvSpPr>
        <p:spPr>
          <a:xfrm rot="21415055">
            <a:off x="8527866" y="2726478"/>
            <a:ext cx="275009" cy="248656"/>
          </a:xfrm>
          <a:prstGeom prst="blockArc">
            <a:avLst/>
          </a:prstGeom>
          <a:solidFill>
            <a:schemeClr val="accent5">
              <a:lumMod val="40000"/>
              <a:lumOff val="60000"/>
            </a:schemeClr>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74" name="Connecteur droit 49"/>
          <p:cNvCxnSpPr/>
          <p:nvPr/>
        </p:nvCxnSpPr>
        <p:spPr>
          <a:xfrm flipV="1">
            <a:off x="8665370" y="2877293"/>
            <a:ext cx="0" cy="432000"/>
          </a:xfrm>
          <a:prstGeom prst="line">
            <a:avLst/>
          </a:prstGeom>
          <a:ln w="38100" cmpd="sng">
            <a:tailEnd type="oval"/>
          </a:ln>
        </p:spPr>
        <p:style>
          <a:lnRef idx="2">
            <a:schemeClr val="accent1"/>
          </a:lnRef>
          <a:fillRef idx="0">
            <a:schemeClr val="accent1"/>
          </a:fillRef>
          <a:effectRef idx="1">
            <a:schemeClr val="accent1"/>
          </a:effectRef>
          <a:fontRef idx="minor">
            <a:schemeClr val="tx1"/>
          </a:fontRef>
        </p:style>
      </p:cxnSp>
      <p:cxnSp>
        <p:nvCxnSpPr>
          <p:cNvPr id="179" name="Connecteur droit avec flèche 178"/>
          <p:cNvCxnSpPr/>
          <p:nvPr/>
        </p:nvCxnSpPr>
        <p:spPr>
          <a:xfrm flipV="1">
            <a:off x="7470233" y="2461040"/>
            <a:ext cx="468000"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Connecteur droit avec flèche 180"/>
          <p:cNvCxnSpPr/>
          <p:nvPr/>
        </p:nvCxnSpPr>
        <p:spPr>
          <a:xfrm>
            <a:off x="8244408" y="1973238"/>
            <a:ext cx="0" cy="219075"/>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Connecteur droit avec flèche 181"/>
          <p:cNvCxnSpPr/>
          <p:nvPr/>
        </p:nvCxnSpPr>
        <p:spPr>
          <a:xfrm flipH="1">
            <a:off x="8460432" y="1973238"/>
            <a:ext cx="0" cy="219075"/>
          </a:xfrm>
          <a:prstGeom prst="straightConnector1">
            <a:avLst/>
          </a:prstGeom>
          <a:ln w="127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83" name="ZoneTexte 182"/>
          <p:cNvSpPr txBox="1"/>
          <p:nvPr/>
        </p:nvSpPr>
        <p:spPr>
          <a:xfrm>
            <a:off x="7596336" y="1628800"/>
            <a:ext cx="1800000" cy="261610"/>
          </a:xfrm>
          <a:prstGeom prst="rect">
            <a:avLst/>
          </a:prstGeom>
          <a:noFill/>
        </p:spPr>
        <p:txBody>
          <a:bodyPr wrap="square" rtlCol="0">
            <a:spAutoFit/>
          </a:bodyPr>
          <a:lstStyle/>
          <a:p>
            <a:r>
              <a:rPr lang="fr-BE" sz="1050" dirty="0" smtClean="0">
                <a:latin typeface="Arial" panose="020B0604020202020204" pitchFamily="34" charset="0"/>
                <a:cs typeface="Arial" panose="020B0604020202020204" pitchFamily="34" charset="0"/>
              </a:rPr>
              <a:t>Possible </a:t>
            </a:r>
            <a:r>
              <a:rPr lang="fr-BE" sz="1050" dirty="0" err="1" smtClean="0">
                <a:latin typeface="Arial" panose="020B0604020202020204" pitchFamily="34" charset="0"/>
                <a:cs typeface="Arial" panose="020B0604020202020204" pitchFamily="34" charset="0"/>
              </a:rPr>
              <a:t>Param</a:t>
            </a:r>
            <a:r>
              <a:rPr lang="fr-BE" sz="1050" dirty="0" smtClean="0">
                <a:latin typeface="Arial" panose="020B0604020202020204" pitchFamily="34" charset="0"/>
                <a:cs typeface="Arial" panose="020B0604020202020204" pitchFamily="34" charset="0"/>
              </a:rPr>
              <a:t>. Values</a:t>
            </a:r>
            <a:endParaRPr lang="en-US" sz="1050" dirty="0">
              <a:latin typeface="Arial" panose="020B0604020202020204" pitchFamily="34" charset="0"/>
              <a:cs typeface="Arial" panose="020B0604020202020204" pitchFamily="34" charset="0"/>
            </a:endParaRPr>
          </a:p>
        </p:txBody>
      </p:sp>
      <p:sp>
        <p:nvSpPr>
          <p:cNvPr id="184" name="Rectangle 183"/>
          <p:cNvSpPr/>
          <p:nvPr/>
        </p:nvSpPr>
        <p:spPr>
          <a:xfrm>
            <a:off x="7952816" y="1763902"/>
            <a:ext cx="1152000" cy="276999"/>
          </a:xfrm>
          <a:prstGeom prst="rect">
            <a:avLst/>
          </a:prstGeom>
        </p:spPr>
        <p:txBody>
          <a:bodyPr wrap="square">
            <a:spAutoFit/>
          </a:bodyPr>
          <a:lstStyle/>
          <a:p>
            <a:r>
              <a:rPr lang="en-GB" sz="1200" cap="small" dirty="0" smtClean="0"/>
              <a:t>P1 …Pm</a:t>
            </a:r>
            <a:endParaRPr lang="en-US" sz="1200" dirty="0"/>
          </a:p>
        </p:txBody>
      </p:sp>
      <p:sp>
        <p:nvSpPr>
          <p:cNvPr id="63" name="TextBox 24"/>
          <p:cNvSpPr txBox="1"/>
          <p:nvPr/>
        </p:nvSpPr>
        <p:spPr>
          <a:xfrm>
            <a:off x="4637835" y="4778210"/>
            <a:ext cx="338554" cy="400110"/>
          </a:xfrm>
          <a:prstGeom prst="rect">
            <a:avLst/>
          </a:prstGeom>
          <a:noFill/>
        </p:spPr>
        <p:txBody>
          <a:bodyPr vert="vert270" wrap="none" rtlCol="0">
            <a:spAutoFit/>
          </a:bodyPr>
          <a:lstStyle/>
          <a:p>
            <a:r>
              <a:rPr lang="fr-FR" sz="1000" b="1" dirty="0" err="1" smtClean="0">
                <a:latin typeface="Courier New" panose="02070309020205020404" pitchFamily="49" charset="0"/>
                <a:cs typeface="Courier New" panose="02070309020205020404" pitchFamily="49" charset="0"/>
              </a:rPr>
              <a:t>what</a:t>
            </a:r>
            <a:endParaRPr lang="en-GB" sz="1000" b="1" dirty="0">
              <a:latin typeface="Courier New" panose="02070309020205020404" pitchFamily="49" charset="0"/>
              <a:cs typeface="Courier New" panose="02070309020205020404" pitchFamily="49" charset="0"/>
            </a:endParaRPr>
          </a:p>
        </p:txBody>
      </p:sp>
      <p:sp>
        <p:nvSpPr>
          <p:cNvPr id="64" name="Rectangle 63"/>
          <p:cNvSpPr/>
          <p:nvPr/>
        </p:nvSpPr>
        <p:spPr>
          <a:xfrm>
            <a:off x="4581530" y="3843694"/>
            <a:ext cx="4166934" cy="4240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Courier New" panose="02070309020205020404" pitchFamily="49" charset="0"/>
                <a:cs typeface="Courier New" panose="02070309020205020404" pitchFamily="49" charset="0"/>
              </a:rPr>
              <a:t>BLINK</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65" name="Rectangle 64"/>
          <p:cNvSpPr/>
          <p:nvPr/>
        </p:nvSpPr>
        <p:spPr>
          <a:xfrm>
            <a:off x="4581530" y="4267708"/>
            <a:ext cx="4166934" cy="109166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b="1" i="1">
              <a:solidFill>
                <a:schemeClr val="tx1"/>
              </a:solidFill>
              <a:latin typeface="Courier New" panose="02070309020205020404" pitchFamily="49" charset="0"/>
              <a:cs typeface="Courier New" panose="02070309020205020404" pitchFamily="49" charset="0"/>
            </a:endParaRPr>
          </a:p>
        </p:txBody>
      </p:sp>
      <p:sp>
        <p:nvSpPr>
          <p:cNvPr id="66" name="Rectangle 65"/>
          <p:cNvSpPr/>
          <p:nvPr/>
        </p:nvSpPr>
        <p:spPr>
          <a:xfrm>
            <a:off x="5038001" y="4387652"/>
            <a:ext cx="646305" cy="4240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Courier New" panose="02070309020205020404" pitchFamily="49" charset="0"/>
                <a:cs typeface="Courier New" panose="02070309020205020404" pitchFamily="49" charset="0"/>
              </a:rPr>
              <a:t>DAPP</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68" name="Rectangle 67"/>
          <p:cNvSpPr/>
          <p:nvPr/>
        </p:nvSpPr>
        <p:spPr>
          <a:xfrm>
            <a:off x="7841958" y="4380394"/>
            <a:ext cx="646305" cy="4240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Courier New" panose="02070309020205020404" pitchFamily="49" charset="0"/>
                <a:cs typeface="Courier New" panose="02070309020205020404" pitchFamily="49" charset="0"/>
              </a:rPr>
              <a:t>APP</a:t>
            </a:r>
            <a:endParaRPr lang="en-GB" sz="1200" b="1" dirty="0">
              <a:solidFill>
                <a:schemeClr val="tx1"/>
              </a:solidFill>
              <a:latin typeface="Courier New" panose="02070309020205020404" pitchFamily="49" charset="0"/>
              <a:cs typeface="Courier New" panose="02070309020205020404" pitchFamily="49" charset="0"/>
            </a:endParaRPr>
          </a:p>
        </p:txBody>
      </p:sp>
      <p:cxnSp>
        <p:nvCxnSpPr>
          <p:cNvPr id="69" name="Straight Connector 17"/>
          <p:cNvCxnSpPr>
            <a:stCxn id="66" idx="3"/>
            <a:endCxn id="83" idx="1"/>
          </p:cNvCxnSpPr>
          <p:nvPr/>
        </p:nvCxnSpPr>
        <p:spPr>
          <a:xfrm flipV="1">
            <a:off x="5684306" y="4593050"/>
            <a:ext cx="640676" cy="6609"/>
          </a:xfrm>
          <a:prstGeom prst="line">
            <a:avLst/>
          </a:prstGeom>
          <a:noFill/>
          <a:ln w="254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0" name="Straight Connector 71"/>
          <p:cNvCxnSpPr>
            <a:stCxn id="83" idx="3"/>
            <a:endCxn id="68" idx="1"/>
          </p:cNvCxnSpPr>
          <p:nvPr/>
        </p:nvCxnSpPr>
        <p:spPr>
          <a:xfrm flipV="1">
            <a:off x="7201283" y="4592401"/>
            <a:ext cx="640675" cy="649"/>
          </a:xfrm>
          <a:prstGeom prst="line">
            <a:avLst/>
          </a:prstGeom>
          <a:noFill/>
          <a:ln w="25400">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1" name="Straight Connector 23"/>
          <p:cNvCxnSpPr/>
          <p:nvPr/>
        </p:nvCxnSpPr>
        <p:spPr>
          <a:xfrm>
            <a:off x="5233965" y="4808036"/>
            <a:ext cx="0" cy="274629"/>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Connector 73"/>
          <p:cNvCxnSpPr/>
          <p:nvPr/>
        </p:nvCxnSpPr>
        <p:spPr>
          <a:xfrm>
            <a:off x="5519715" y="4808036"/>
            <a:ext cx="0" cy="274629"/>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Connector 75"/>
          <p:cNvCxnSpPr/>
          <p:nvPr/>
        </p:nvCxnSpPr>
        <p:spPr>
          <a:xfrm>
            <a:off x="8032269" y="4808036"/>
            <a:ext cx="0" cy="274629"/>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4" name="Straight Connector 77"/>
          <p:cNvCxnSpPr/>
          <p:nvPr/>
        </p:nvCxnSpPr>
        <p:spPr>
          <a:xfrm>
            <a:off x="8286458" y="4808036"/>
            <a:ext cx="0" cy="274629"/>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75" name="TextBox 78"/>
          <p:cNvSpPr txBox="1"/>
          <p:nvPr/>
        </p:nvSpPr>
        <p:spPr>
          <a:xfrm>
            <a:off x="5468186" y="4828925"/>
            <a:ext cx="338554" cy="246221"/>
          </a:xfrm>
          <a:prstGeom prst="rect">
            <a:avLst/>
          </a:prstGeom>
          <a:noFill/>
        </p:spPr>
        <p:txBody>
          <a:bodyPr vert="vert270" wrap="none" rtlCol="0">
            <a:spAutoFit/>
          </a:bodyPr>
          <a:lstStyle/>
          <a:p>
            <a:r>
              <a:rPr lang="fr-FR" sz="1000" b="1" dirty="0" smtClean="0">
                <a:latin typeface="Courier New" panose="02070309020205020404" pitchFamily="49" charset="0"/>
                <a:cs typeface="Courier New" panose="02070309020205020404" pitchFamily="49" charset="0"/>
              </a:rPr>
              <a:t>on</a:t>
            </a:r>
            <a:endParaRPr lang="en-GB" sz="1000" b="1" dirty="0">
              <a:latin typeface="Courier New" panose="02070309020205020404" pitchFamily="49" charset="0"/>
              <a:cs typeface="Courier New" panose="02070309020205020404" pitchFamily="49" charset="0"/>
            </a:endParaRPr>
          </a:p>
        </p:txBody>
      </p:sp>
      <p:sp>
        <p:nvSpPr>
          <p:cNvPr id="76" name="TextBox 79"/>
          <p:cNvSpPr txBox="1"/>
          <p:nvPr/>
        </p:nvSpPr>
        <p:spPr>
          <a:xfrm>
            <a:off x="7747937" y="4794231"/>
            <a:ext cx="338554" cy="400110"/>
          </a:xfrm>
          <a:prstGeom prst="rect">
            <a:avLst/>
          </a:prstGeom>
          <a:noFill/>
        </p:spPr>
        <p:txBody>
          <a:bodyPr vert="vert270" wrap="none" rtlCol="0">
            <a:spAutoFit/>
          </a:bodyPr>
          <a:lstStyle/>
          <a:p>
            <a:r>
              <a:rPr lang="fr-FR" sz="1000" b="1" dirty="0" err="1" smtClean="0">
                <a:latin typeface="Courier New" panose="02070309020205020404" pitchFamily="49" charset="0"/>
                <a:cs typeface="Courier New" panose="02070309020205020404" pitchFamily="49" charset="0"/>
              </a:rPr>
              <a:t>what</a:t>
            </a:r>
            <a:endParaRPr lang="en-GB" sz="1000" b="1" dirty="0">
              <a:latin typeface="Courier New" panose="02070309020205020404" pitchFamily="49" charset="0"/>
              <a:cs typeface="Courier New" panose="02070309020205020404" pitchFamily="49" charset="0"/>
            </a:endParaRPr>
          </a:p>
        </p:txBody>
      </p:sp>
      <p:sp>
        <p:nvSpPr>
          <p:cNvPr id="77" name="TextBox 80"/>
          <p:cNvSpPr txBox="1"/>
          <p:nvPr/>
        </p:nvSpPr>
        <p:spPr>
          <a:xfrm>
            <a:off x="8201546" y="4811665"/>
            <a:ext cx="338554" cy="400110"/>
          </a:xfrm>
          <a:prstGeom prst="rect">
            <a:avLst/>
          </a:prstGeom>
          <a:noFill/>
        </p:spPr>
        <p:txBody>
          <a:bodyPr vert="vert270" wrap="none" rtlCol="0">
            <a:spAutoFit/>
          </a:bodyPr>
          <a:lstStyle/>
          <a:p>
            <a:r>
              <a:rPr lang="fr-FR" sz="1000" b="1" dirty="0" err="1" smtClean="0">
                <a:latin typeface="Courier New" panose="02070309020205020404" pitchFamily="49" charset="0"/>
                <a:cs typeface="Courier New" panose="02070309020205020404" pitchFamily="49" charset="0"/>
              </a:rPr>
              <a:t>from</a:t>
            </a:r>
            <a:endParaRPr lang="en-GB" sz="1000" b="1" dirty="0">
              <a:latin typeface="Courier New" panose="02070309020205020404" pitchFamily="49" charset="0"/>
              <a:cs typeface="Courier New" panose="02070309020205020404" pitchFamily="49" charset="0"/>
            </a:endParaRPr>
          </a:p>
        </p:txBody>
      </p:sp>
      <p:cxnSp>
        <p:nvCxnSpPr>
          <p:cNvPr id="78" name="Elbow Connector 81"/>
          <p:cNvCxnSpPr/>
          <p:nvPr/>
        </p:nvCxnSpPr>
        <p:spPr>
          <a:xfrm rot="5400000">
            <a:off x="5232792" y="5421008"/>
            <a:ext cx="622300" cy="482771"/>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9" name="Elbow Connector 84"/>
          <p:cNvCxnSpPr/>
          <p:nvPr/>
        </p:nvCxnSpPr>
        <p:spPr>
          <a:xfrm rot="16200000" flipV="1">
            <a:off x="7530807" y="5423168"/>
            <a:ext cx="622300" cy="482771"/>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0" name="TextBox 85"/>
          <p:cNvSpPr txBox="1"/>
          <p:nvPr/>
        </p:nvSpPr>
        <p:spPr>
          <a:xfrm>
            <a:off x="4847878" y="6081564"/>
            <a:ext cx="836428" cy="276999"/>
          </a:xfrm>
          <a:prstGeom prst="rect">
            <a:avLst/>
          </a:prstGeom>
          <a:noFill/>
        </p:spPr>
        <p:txBody>
          <a:bodyPr wrap="square" rtlCol="0">
            <a:spAutoFit/>
          </a:bodyPr>
          <a:lstStyle/>
          <a:p>
            <a:pPr algn="ctr"/>
            <a:r>
              <a:rPr lang="fr-FR" sz="1200" b="1" i="1" dirty="0" err="1">
                <a:latin typeface="Courier New" panose="02070309020205020404" pitchFamily="49" charset="0"/>
                <a:cs typeface="Courier New" panose="02070309020205020404" pitchFamily="49" charset="0"/>
              </a:rPr>
              <a:t>what</a:t>
            </a:r>
            <a:endParaRPr lang="en-GB" sz="1200" b="1" i="1" dirty="0">
              <a:latin typeface="Courier New" panose="02070309020205020404" pitchFamily="49" charset="0"/>
              <a:cs typeface="Courier New" panose="02070309020205020404" pitchFamily="49" charset="0"/>
            </a:endParaRPr>
          </a:p>
        </p:txBody>
      </p:sp>
      <p:sp>
        <p:nvSpPr>
          <p:cNvPr id="81" name="TextBox 86"/>
          <p:cNvSpPr txBox="1"/>
          <p:nvPr/>
        </p:nvSpPr>
        <p:spPr>
          <a:xfrm>
            <a:off x="7705505" y="6104329"/>
            <a:ext cx="782758" cy="276999"/>
          </a:xfrm>
          <a:prstGeom prst="rect">
            <a:avLst/>
          </a:prstGeom>
          <a:noFill/>
        </p:spPr>
        <p:txBody>
          <a:bodyPr wrap="square" rtlCol="0">
            <a:spAutoFit/>
          </a:bodyPr>
          <a:lstStyle/>
          <a:p>
            <a:pPr algn="ctr"/>
            <a:r>
              <a:rPr lang="fr-FR" sz="1200" b="1" i="1" dirty="0" err="1" smtClean="0">
                <a:latin typeface="Courier New" panose="02070309020205020404" pitchFamily="49" charset="0"/>
                <a:cs typeface="Courier New" panose="02070309020205020404" pitchFamily="49" charset="0"/>
              </a:rPr>
              <a:t>period</a:t>
            </a:r>
            <a:endParaRPr lang="en-GB" sz="1200" b="1" i="1" dirty="0">
              <a:latin typeface="Courier New" panose="02070309020205020404" pitchFamily="49" charset="0"/>
              <a:cs typeface="Courier New" panose="02070309020205020404" pitchFamily="49" charset="0"/>
            </a:endParaRPr>
          </a:p>
        </p:txBody>
      </p:sp>
      <p:grpSp>
        <p:nvGrpSpPr>
          <p:cNvPr id="82" name="Group 38"/>
          <p:cNvGrpSpPr/>
          <p:nvPr/>
        </p:nvGrpSpPr>
        <p:grpSpPr>
          <a:xfrm>
            <a:off x="6324982" y="4466848"/>
            <a:ext cx="876301" cy="511417"/>
            <a:chOff x="2626519" y="2339654"/>
            <a:chExt cx="876301" cy="511417"/>
          </a:xfrm>
        </p:grpSpPr>
        <p:sp>
          <p:nvSpPr>
            <p:cNvPr id="83" name="Rectangle 82"/>
            <p:cNvSpPr>
              <a:spLocks noChangeAspect="1"/>
            </p:cNvSpPr>
            <p:nvPr/>
          </p:nvSpPr>
          <p:spPr>
            <a:xfrm>
              <a:off x="2626519" y="2339654"/>
              <a:ext cx="876301" cy="25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b="1" dirty="0" smtClean="0">
                  <a:solidFill>
                    <a:schemeClr val="tx1"/>
                  </a:solidFill>
                  <a:latin typeface="Courier New" panose="02070309020205020404" pitchFamily="49" charset="0"/>
                  <a:cs typeface="Courier New" panose="02070309020205020404" pitchFamily="49" charset="0"/>
                </a:rPr>
                <a:t>;</a:t>
              </a:r>
              <a:endParaRPr lang="en-GB" sz="2000" b="1" dirty="0">
                <a:solidFill>
                  <a:schemeClr val="tx1"/>
                </a:solidFill>
                <a:latin typeface="Courier New" panose="02070309020205020404" pitchFamily="49" charset="0"/>
                <a:cs typeface="Courier New" panose="02070309020205020404" pitchFamily="49" charset="0"/>
              </a:endParaRPr>
            </a:p>
          </p:txBody>
        </p:sp>
        <p:sp>
          <p:nvSpPr>
            <p:cNvPr id="84" name="Rectangle 83"/>
            <p:cNvSpPr>
              <a:spLocks noChangeAspect="1"/>
            </p:cNvSpPr>
            <p:nvPr/>
          </p:nvSpPr>
          <p:spPr>
            <a:xfrm>
              <a:off x="2626519" y="2598667"/>
              <a:ext cx="876300" cy="25240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dirty="0" err="1">
                  <a:solidFill>
                    <a:schemeClr val="tx1"/>
                  </a:solidFill>
                  <a:latin typeface="Courier New" panose="02070309020205020404" pitchFamily="49" charset="0"/>
                  <a:cs typeface="Courier New" panose="02070309020205020404" pitchFamily="49" charset="0"/>
                </a:rPr>
                <a:t>p</a:t>
              </a:r>
              <a:r>
                <a:rPr lang="fr-FR" sz="600" dirty="0" err="1" smtClean="0">
                  <a:solidFill>
                    <a:schemeClr val="tx1"/>
                  </a:solidFill>
                  <a:latin typeface="Courier New" panose="02070309020205020404" pitchFamily="49" charset="0"/>
                  <a:cs typeface="Courier New" panose="02070309020205020404" pitchFamily="49" charset="0"/>
                </a:rPr>
                <a:t>eriod</a:t>
              </a:r>
              <a:r>
                <a:rPr lang="fr-FR" sz="600" dirty="0" smtClean="0">
                  <a:solidFill>
                    <a:schemeClr val="tx1"/>
                  </a:solidFill>
                  <a:latin typeface="Courier New" panose="02070309020205020404" pitchFamily="49" charset="0"/>
                  <a:cs typeface="Courier New" panose="02070309020205020404" pitchFamily="49" charset="0"/>
                </a:rPr>
                <a:t> = </a:t>
              </a:r>
              <a:r>
                <a:rPr lang="fr-FR" sz="600" dirty="0" err="1" smtClean="0">
                  <a:solidFill>
                    <a:schemeClr val="tx1"/>
                  </a:solidFill>
                  <a:latin typeface="Courier New" panose="02070309020205020404" pitchFamily="49" charset="0"/>
                  <a:cs typeface="Courier New" panose="02070309020205020404" pitchFamily="49" charset="0"/>
                </a:rPr>
                <a:t>period</a:t>
              </a:r>
              <a:endParaRPr lang="en-GB" sz="600" dirty="0">
                <a:solidFill>
                  <a:schemeClr val="tx1"/>
                </a:solidFill>
                <a:latin typeface="Courier New" panose="02070309020205020404" pitchFamily="49" charset="0"/>
                <a:cs typeface="Courier New" panose="02070309020205020404" pitchFamily="49" charset="0"/>
              </a:endParaRPr>
            </a:p>
          </p:txBody>
        </p:sp>
      </p:grpSp>
      <p:cxnSp>
        <p:nvCxnSpPr>
          <p:cNvPr id="85" name="Straight Connector 88"/>
          <p:cNvCxnSpPr>
            <a:stCxn id="65" idx="2"/>
          </p:cNvCxnSpPr>
          <p:nvPr/>
        </p:nvCxnSpPr>
        <p:spPr>
          <a:xfrm>
            <a:off x="6664997" y="5359368"/>
            <a:ext cx="0" cy="696626"/>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86" name="TextBox 90"/>
          <p:cNvSpPr txBox="1"/>
          <p:nvPr/>
        </p:nvSpPr>
        <p:spPr>
          <a:xfrm>
            <a:off x="6273618" y="6081563"/>
            <a:ext cx="782758" cy="276999"/>
          </a:xfrm>
          <a:prstGeom prst="rect">
            <a:avLst/>
          </a:prstGeom>
          <a:noFill/>
        </p:spPr>
        <p:txBody>
          <a:bodyPr wrap="square" rtlCol="0">
            <a:spAutoFit/>
          </a:bodyPr>
          <a:lstStyle/>
          <a:p>
            <a:pPr algn="ctr"/>
            <a:r>
              <a:rPr lang="fr-FR" sz="1200" b="1" i="1" dirty="0" err="1" smtClean="0">
                <a:latin typeface="Courier New" panose="02070309020205020404" pitchFamily="49" charset="0"/>
                <a:cs typeface="Courier New" panose="02070309020205020404" pitchFamily="49" charset="0"/>
              </a:rPr>
              <a:t>where</a:t>
            </a:r>
            <a:endParaRPr lang="en-GB" sz="1200" b="1" i="1" dirty="0">
              <a:latin typeface="Courier New" panose="02070309020205020404" pitchFamily="49" charset="0"/>
              <a:cs typeface="Courier New" panose="02070309020205020404" pitchFamily="49" charset="0"/>
            </a:endParaRPr>
          </a:p>
        </p:txBody>
      </p:sp>
      <p:cxnSp>
        <p:nvCxnSpPr>
          <p:cNvPr id="87" name="Straight Connector 91"/>
          <p:cNvCxnSpPr>
            <a:stCxn id="65" idx="2"/>
          </p:cNvCxnSpPr>
          <p:nvPr/>
        </p:nvCxnSpPr>
        <p:spPr>
          <a:xfrm flipH="1" flipV="1">
            <a:off x="5518299" y="5082666"/>
            <a:ext cx="1146698" cy="276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98"/>
          <p:cNvCxnSpPr>
            <a:stCxn id="65" idx="2"/>
          </p:cNvCxnSpPr>
          <p:nvPr/>
        </p:nvCxnSpPr>
        <p:spPr>
          <a:xfrm flipV="1">
            <a:off x="6664997" y="5075146"/>
            <a:ext cx="1621461" cy="28422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101"/>
          <p:cNvCxnSpPr/>
          <p:nvPr/>
        </p:nvCxnSpPr>
        <p:spPr>
          <a:xfrm flipH="1" flipV="1">
            <a:off x="5233966" y="5078430"/>
            <a:ext cx="560735" cy="295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112"/>
          <p:cNvCxnSpPr/>
          <p:nvPr/>
        </p:nvCxnSpPr>
        <p:spPr>
          <a:xfrm flipV="1">
            <a:off x="5785328" y="5089471"/>
            <a:ext cx="2253241" cy="2842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5678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noProof="0" dirty="0" smtClean="0">
                <a:latin typeface="Arial" panose="020B0604020202020204" pitchFamily="34" charset="0"/>
                <a:cs typeface="Arial" panose="020B0604020202020204" pitchFamily="34" charset="0"/>
              </a:rPr>
              <a:t>Agenda</a:t>
            </a:r>
            <a:endParaRPr lang="en-GB" b="1" noProof="0" dirty="0">
              <a:latin typeface="Arial" panose="020B0604020202020204" pitchFamily="34" charset="0"/>
              <a:cs typeface="Arial" panose="020B0604020202020204" pitchFamily="34" charset="0"/>
            </a:endParaRPr>
          </a:p>
        </p:txBody>
      </p:sp>
      <p:sp>
        <p:nvSpPr>
          <p:cNvPr id="12" name="Content Placeholder 3"/>
          <p:cNvSpPr>
            <a:spLocks noGrp="1"/>
          </p:cNvSpPr>
          <p:nvPr>
            <p:ph idx="1"/>
          </p:nvPr>
        </p:nvSpPr>
        <p:spPr>
          <a:xfrm>
            <a:off x="323528" y="1484784"/>
            <a:ext cx="8765464" cy="4392488"/>
          </a:xfrm>
        </p:spPr>
        <p:txBody>
          <a:bodyPr/>
          <a:lstStyle/>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Context &amp; Motivation</a:t>
            </a:r>
          </a:p>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Work Positioning</a:t>
            </a:r>
          </a:p>
          <a:p>
            <a:pPr marL="514350" indent="-514350">
              <a:lnSpc>
                <a:spcPct val="150000"/>
              </a:lnSpc>
              <a:buClr>
                <a:srgbClr val="36A63A"/>
              </a:buClr>
              <a:buFont typeface="+mj-lt"/>
              <a:buAutoNum type="arabicPeriod"/>
            </a:pPr>
            <a:r>
              <a:rPr lang="fr-FR" sz="2800" b="1" dirty="0">
                <a:solidFill>
                  <a:srgbClr val="00B050"/>
                </a:solidFill>
                <a:latin typeface="Arial" panose="020B0604020202020204" pitchFamily="34" charset="0"/>
                <a:cs typeface="Arial" panose="020B0604020202020204" pitchFamily="34" charset="0"/>
              </a:rPr>
              <a:t>K</a:t>
            </a:r>
            <a:r>
              <a:rPr lang="fr-FR" sz="2800" b="1" dirty="0" smtClean="0">
                <a:solidFill>
                  <a:srgbClr val="00B050"/>
                </a:solidFill>
                <a:latin typeface="Arial" panose="020B0604020202020204" pitchFamily="34" charset="0"/>
                <a:cs typeface="Arial" panose="020B0604020202020204" pitchFamily="34" charset="0"/>
              </a:rPr>
              <a:t>ey </a:t>
            </a:r>
            <a:r>
              <a:rPr lang="fr-FR" sz="2800" b="1" dirty="0">
                <a:solidFill>
                  <a:srgbClr val="00B050"/>
                </a:solidFill>
                <a:latin typeface="Arial" panose="020B0604020202020204" pitchFamily="34" charset="0"/>
                <a:cs typeface="Arial" panose="020B0604020202020204" pitchFamily="34" charset="0"/>
              </a:rPr>
              <a:t>I</a:t>
            </a:r>
            <a:r>
              <a:rPr lang="fr-FR" sz="2800" b="1" dirty="0" smtClean="0">
                <a:solidFill>
                  <a:srgbClr val="00B050"/>
                </a:solidFill>
                <a:latin typeface="Arial" panose="020B0604020202020204" pitchFamily="34" charset="0"/>
                <a:cs typeface="Arial" panose="020B0604020202020204" pitchFamily="34" charset="0"/>
              </a:rPr>
              <a:t>ngredients </a:t>
            </a:r>
            <a:r>
              <a:rPr lang="en-US" sz="2800" b="1" dirty="0">
                <a:solidFill>
                  <a:srgbClr val="00B050"/>
                </a:solidFill>
                <a:latin typeface="Arial" panose="020B0604020202020204" pitchFamily="34" charset="0"/>
                <a:cs typeface="Arial" panose="020B0604020202020204" pitchFamily="34" charset="0"/>
              </a:rPr>
              <a:t>S</a:t>
            </a:r>
            <a:r>
              <a:rPr lang="en-US" sz="2800" b="1" dirty="0" smtClean="0">
                <a:solidFill>
                  <a:srgbClr val="00B050"/>
                </a:solidFill>
                <a:latin typeface="Arial" panose="020B0604020202020204" pitchFamily="34" charset="0"/>
                <a:cs typeface="Arial" panose="020B0604020202020204" pitchFamily="34" charset="0"/>
              </a:rPr>
              <a:t>upport to Build Animators</a:t>
            </a:r>
            <a:endParaRPr lang="en-GB" sz="2800" b="1" noProof="0" dirty="0" smtClean="0">
              <a:solidFill>
                <a:srgbClr val="00B05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Our Proposal</a:t>
            </a: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Conclusion</a:t>
            </a:r>
            <a:r>
              <a:rPr lang="en-US" sz="2800" b="1" dirty="0">
                <a:solidFill>
                  <a:srgbClr val="00B050"/>
                </a:solidFill>
                <a:latin typeface="Arial" panose="020B0604020202020204" pitchFamily="34" charset="0"/>
                <a:cs typeface="Arial" panose="020B0604020202020204" pitchFamily="34" charset="0"/>
              </a:rPr>
              <a:t/>
            </a:r>
            <a:br>
              <a:rPr lang="en-US" sz="2800" b="1" dirty="0">
                <a:solidFill>
                  <a:srgbClr val="00B050"/>
                </a:solidFill>
                <a:latin typeface="Arial" panose="020B0604020202020204" pitchFamily="34" charset="0"/>
                <a:cs typeface="Arial" panose="020B0604020202020204" pitchFamily="34" charset="0"/>
              </a:rPr>
            </a:br>
            <a:r>
              <a:rPr lang="en-US" sz="2800" b="1" dirty="0">
                <a:solidFill>
                  <a:srgbClr val="00B050"/>
                </a:solidFill>
                <a:latin typeface="Arial" panose="020B0604020202020204" pitchFamily="34" charset="0"/>
                <a:cs typeface="Arial" panose="020B0604020202020204" pitchFamily="34" charset="0"/>
              </a:rPr>
              <a:t> </a:t>
            </a:r>
            <a:endParaRPr lang="en-US" sz="2800" b="1" dirty="0" smtClean="0">
              <a:solidFill>
                <a:srgbClr val="00B05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endParaRPr lang="en-US" sz="2800" b="1" dirty="0">
              <a:solidFill>
                <a:srgbClr val="00B050"/>
              </a:solidFill>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1</a:t>
            </a:r>
            <a:endParaRPr lang="en-US" dirty="0"/>
          </a:p>
        </p:txBody>
      </p:sp>
    </p:spTree>
    <p:extLst>
      <p:ext uri="{BB962C8B-B14F-4D97-AF65-F5344CB8AC3E}">
        <p14:creationId xmlns:p14="http://schemas.microsoft.com/office/powerpoint/2010/main" val="13981820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itre 1"/>
          <p:cNvSpPr>
            <a:spLocks noGrp="1"/>
          </p:cNvSpPr>
          <p:nvPr>
            <p:ph type="title"/>
          </p:nvPr>
        </p:nvSpPr>
        <p:spPr>
          <a:xfrm>
            <a:off x="45720" y="310200"/>
            <a:ext cx="9062784" cy="790787"/>
          </a:xfrm>
        </p:spPr>
        <p:txBody>
          <a:bodyPr/>
          <a:lstStyle/>
          <a:p>
            <a:r>
              <a:rPr lang="en-US" sz="4000" dirty="0"/>
              <a:t>Challenge 3 : Linking AUs and TUs</a:t>
            </a:r>
            <a:endParaRPr lang="en-GB" sz="3200" b="0"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5" name="Image 14"/>
          <p:cNvPicPr>
            <a:picLocks noChangeAspect="1"/>
          </p:cNvPicPr>
          <p:nvPr/>
        </p:nvPicPr>
        <p:blipFill>
          <a:blip r:embed="rId3"/>
          <a:stretch>
            <a:fillRect/>
          </a:stretch>
        </p:blipFill>
        <p:spPr>
          <a:xfrm>
            <a:off x="5174547" y="1848411"/>
            <a:ext cx="3982372" cy="563094"/>
          </a:xfrm>
          <a:prstGeom prst="rect">
            <a:avLst/>
          </a:prstGeom>
        </p:spPr>
      </p:pic>
      <p:sp>
        <p:nvSpPr>
          <p:cNvPr id="21" name="ZoneTexte 20"/>
          <p:cNvSpPr txBox="1"/>
          <p:nvPr/>
        </p:nvSpPr>
        <p:spPr>
          <a:xfrm>
            <a:off x="28834" y="1982625"/>
            <a:ext cx="7279470" cy="3508653"/>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fr-BE" sz="1800" b="1" i="0" u="none" strike="noStrike" kern="1200" cap="none" spc="0" normalizeH="0" baseline="0" noProof="0" dirty="0" smtClean="0">
                <a:ln>
                  <a:noFill/>
                </a:ln>
                <a:solidFill>
                  <a:prstClr val="black"/>
                </a:solidFill>
                <a:effectLst/>
                <a:uLnTx/>
                <a:uFillTx/>
                <a:latin typeface="Arial" charset="0"/>
                <a:ea typeface="ＭＳ Ｐゴシック" charset="0"/>
              </a:rPr>
              <a:t>How </a:t>
            </a:r>
            <a:r>
              <a:rPr kumimoji="0" lang="en-US" sz="1800" b="1" i="0" u="none" strike="noStrike" kern="1200" cap="none" spc="0" normalizeH="0" baseline="0" noProof="0" dirty="0" smtClean="0">
                <a:ln>
                  <a:noFill/>
                </a:ln>
                <a:solidFill>
                  <a:prstClr val="black"/>
                </a:solidFill>
                <a:effectLst/>
                <a:uLnTx/>
                <a:uFillTx/>
                <a:latin typeface="Arial" charset="0"/>
                <a:ea typeface="ＭＳ Ｐゴシック" charset="0"/>
              </a:rPr>
              <a:t>are </a:t>
            </a:r>
            <a:r>
              <a:rPr kumimoji="0" lang="en-US" sz="1800" b="1" i="0" u="sng" strike="noStrike" kern="1200" cap="none" spc="0" normalizeH="0" baseline="0" noProof="0" dirty="0" smtClean="0">
                <a:ln>
                  <a:noFill/>
                </a:ln>
                <a:solidFill>
                  <a:srgbClr val="C00000"/>
                </a:solidFill>
                <a:effectLst/>
                <a:uLnTx/>
                <a:uFillTx/>
                <a:latin typeface="Arial" charset="0"/>
                <a:ea typeface="ＭＳ Ｐゴシック" charset="0"/>
              </a:rPr>
              <a:t>mapped</a:t>
            </a:r>
            <a:r>
              <a:rPr kumimoji="0" lang="en-US" sz="1800" b="1" i="0" u="none" strike="noStrike" kern="1200" cap="none" spc="0" normalizeH="0" baseline="0" noProof="0" dirty="0" smtClean="0">
                <a:ln>
                  <a:noFill/>
                </a:ln>
                <a:solidFill>
                  <a:prstClr val="black"/>
                </a:solidFill>
                <a:effectLst/>
                <a:uLnTx/>
                <a:uFillTx/>
                <a:latin typeface="Arial" charset="0"/>
                <a:ea typeface="ＭＳ Ｐゴシック" charset="0"/>
              </a:rPr>
              <a:t>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rPr>
              <a:t>AUs </a:t>
            </a:r>
            <a:r>
              <a:rPr kumimoji="0" lang="en-US" sz="1800" b="1" i="0" u="none" strike="noStrike" kern="1200" cap="none" spc="0" normalizeH="0" baseline="0" noProof="0" dirty="0" smtClean="0">
                <a:ln>
                  <a:noFill/>
                </a:ln>
                <a:solidFill>
                  <a:prstClr val="black"/>
                </a:solidFill>
                <a:effectLst/>
                <a:uLnTx/>
                <a:uFillTx/>
                <a:latin typeface="Arial" charset="0"/>
                <a:ea typeface="ＭＳ Ｐゴシック" charset="0"/>
              </a:rPr>
              <a:t>to specific </a:t>
            </a:r>
            <a:r>
              <a:rPr kumimoji="0" lang="en-US" sz="1800" b="1" i="0" u="none" strike="noStrike" kern="1200" cap="none" spc="0" normalizeH="0" baseline="0" noProof="0" dirty="0">
                <a:ln>
                  <a:noFill/>
                </a:ln>
                <a:solidFill>
                  <a:prstClr val="black"/>
                </a:solidFill>
                <a:effectLst/>
                <a:uLnTx/>
                <a:uFillTx/>
                <a:latin typeface="Arial" charset="0"/>
                <a:ea typeface="ＭＳ Ｐゴシック" charset="0"/>
              </a:rPr>
              <a:t>TUs </a:t>
            </a:r>
            <a:r>
              <a:rPr kumimoji="0" lang="en-US" sz="1800" b="1" i="0" u="none" strike="noStrike" kern="1200" cap="none" spc="0" normalizeH="0" baseline="0" noProof="0" dirty="0" smtClean="0">
                <a:ln>
                  <a:noFill/>
                </a:ln>
                <a:solidFill>
                  <a:prstClr val="black"/>
                </a:solidFill>
                <a:effectLst/>
                <a:uLnTx/>
                <a:uFillTx/>
                <a:latin typeface="Arial" charset="0"/>
                <a:ea typeface="ＭＳ Ｐゴシック" charset="0"/>
              </a:rPr>
              <a: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charset="0"/>
              <a:ea typeface="ＭＳ Ｐゴシック"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defRPr/>
            </a:pPr>
            <a:r>
              <a:rPr kumimoji="0" lang="fr-BE" sz="1800" b="1" i="0" u="none" strike="noStrike" kern="1200" cap="none" spc="0" normalizeH="0" baseline="0" noProof="0" dirty="0" smtClean="0">
                <a:ln>
                  <a:noFill/>
                </a:ln>
                <a:solidFill>
                  <a:srgbClr val="C00000"/>
                </a:solidFill>
                <a:effectLst/>
                <a:uLnTx/>
                <a:uFillTx/>
                <a:latin typeface="LinLibertineT"/>
                <a:ea typeface="ＭＳ Ｐゴシック" charset="0"/>
              </a:rPr>
              <a:t>By Annotation: </a:t>
            </a:r>
            <a:endParaRPr kumimoji="0" lang="en-US" sz="1800" b="1" i="0" u="none" strike="noStrike" kern="1200" cap="none" spc="0" normalizeH="0" baseline="0" noProof="0" dirty="0" smtClean="0">
              <a:ln>
                <a:noFill/>
              </a:ln>
              <a:solidFill>
                <a:srgbClr val="C00000"/>
              </a:solidFill>
              <a:effectLst/>
              <a:uLnTx/>
              <a:uFillTx/>
              <a:latin typeface="LinLibertineT"/>
              <a:ea typeface="ＭＳ Ｐゴシック" charset="0"/>
            </a:endParaRPr>
          </a:p>
          <a:p>
            <a:pPr marL="914400" marR="0" lvl="1" indent="-4572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srgbClr val="000000"/>
                </a:solidFill>
                <a:effectLst/>
                <a:uLnTx/>
                <a:uFillTx/>
                <a:latin typeface="LinLibertineT"/>
                <a:ea typeface="ＭＳ Ｐゴシック" charset="0"/>
              </a:rPr>
              <a:t>Annotating TUs, i.e.  </a:t>
            </a:r>
            <a:r>
              <a:rPr kumimoji="0" lang="en-US" sz="1800" b="0" i="0" u="none" strike="noStrike" kern="1200" cap="none" spc="0" normalizeH="0" baseline="0" noProof="0" dirty="0" smtClean="0">
                <a:ln>
                  <a:noFill/>
                </a:ln>
                <a:solidFill>
                  <a:srgbClr val="0066FF"/>
                </a:solidFill>
                <a:effectLst/>
                <a:uLnTx/>
                <a:uFillTx/>
                <a:latin typeface="Arial" charset="0"/>
                <a:ea typeface="ＭＳ Ｐゴシック" charset="0"/>
              </a:rPr>
              <a:t>@</a:t>
            </a:r>
            <a:r>
              <a:rPr kumimoji="0" lang="en-US" sz="1800" b="0" i="0" u="none" strike="noStrike" kern="1200" cap="none" spc="0" normalizeH="0" baseline="0" noProof="0" dirty="0">
                <a:ln>
                  <a:noFill/>
                </a:ln>
                <a:solidFill>
                  <a:srgbClr val="0066FF"/>
                </a:solidFill>
                <a:effectLst/>
                <a:uLnTx/>
                <a:uFillTx/>
                <a:latin typeface="Arial" charset="0"/>
                <a:ea typeface="ＭＳ Ｐゴシック" charset="0"/>
              </a:rPr>
              <a:t>Step</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annotation</a:t>
            </a:r>
            <a:endParaRPr kumimoji="0" lang="en-US" sz="1600" b="1" i="0" u="none" strike="noStrike" kern="1200" cap="none" spc="0" normalizeH="0" baseline="0" noProof="0" dirty="0">
              <a:ln>
                <a:noFill/>
              </a:ln>
              <a:solidFill>
                <a:srgbClr val="000000"/>
              </a:solidFill>
              <a:effectLst/>
              <a:uLnTx/>
              <a:uFillTx/>
              <a:latin typeface="LinLibertineT"/>
              <a:ea typeface="ＭＳ Ｐゴシック" charset="0"/>
            </a:endParaRPr>
          </a:p>
          <a:p>
            <a:pPr marL="914400" marR="0" lvl="1" indent="-4572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smtClean="0">
                <a:ln>
                  <a:noFill/>
                </a:ln>
                <a:solidFill>
                  <a:prstClr val="black"/>
                </a:solidFill>
                <a:effectLst/>
                <a:uLnTx/>
                <a:uFillTx/>
                <a:latin typeface="Arial" charset="0"/>
                <a:ea typeface="ＭＳ Ｐゴシック" charset="0"/>
              </a:rPr>
              <a:t>Annotating AUs </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with </a:t>
            </a:r>
            <a:r>
              <a:rPr kumimoji="0" lang="en-US" sz="1800" b="0" i="0" u="none" strike="noStrike" kern="1200" cap="none" spc="0" normalizeH="0" baseline="0" noProof="0" dirty="0" smtClean="0">
                <a:ln>
                  <a:noFill/>
                </a:ln>
                <a:solidFill>
                  <a:prstClr val="black"/>
                </a:solidFill>
                <a:effectLst/>
                <a:uLnTx/>
                <a:uFillTx/>
                <a:latin typeface="Arial" charset="0"/>
                <a:ea typeface="ＭＳ Ｐゴシック" charset="0"/>
              </a:rPr>
              <a:t>TUs </a:t>
            </a: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rPr>
              <a:t>$</a:t>
            </a:r>
            <a:r>
              <a:rPr kumimoji="0" lang="en-US" sz="2000" b="0" i="0" u="none" strike="noStrike" kern="1200" cap="none" spc="0" normalizeH="0" baseline="0" noProof="0" dirty="0" smtClean="0">
                <a:ln>
                  <a:noFill/>
                </a:ln>
                <a:solidFill>
                  <a:prstClr val="black"/>
                </a:solidFill>
                <a:effectLst/>
                <a:uLnTx/>
                <a:uFillTx/>
                <a:latin typeface="Arial" charset="0"/>
                <a:ea typeface="ＭＳ Ｐゴシック" charset="0"/>
              </a:rPr>
              <a:t>ref</a:t>
            </a:r>
          </a:p>
          <a:p>
            <a:pPr marL="914400" marR="0" lvl="2" indent="0" algn="l" defTabSz="914400" rtl="0" eaLnBrk="1" fontAlgn="base" latinLnBrk="0" hangingPunct="1">
              <a:lnSpc>
                <a:spcPct val="150000"/>
              </a:lnSpc>
              <a:spcBef>
                <a:spcPct val="0"/>
              </a:spcBef>
              <a:spcAft>
                <a:spcPct val="0"/>
              </a:spcAft>
              <a:buClrTx/>
              <a:buSzTx/>
              <a:buFontTx/>
              <a:buNone/>
              <a:tabLst/>
              <a:defRPr/>
            </a:pPr>
            <a:r>
              <a:rPr kumimoji="0" lang="fr-FR" sz="2000" b="1" i="0" u="none" strike="noStrike" kern="1200" cap="none" spc="0" normalizeH="0" baseline="0" noProof="0" dirty="0" smtClean="0">
                <a:ln>
                  <a:noFill/>
                </a:ln>
                <a:solidFill>
                  <a:prstClr val="black"/>
                </a:solidFill>
                <a:effectLst/>
                <a:uLnTx/>
                <a:uFillTx/>
                <a:latin typeface="Franklin Gothic Book" panose="020B0503020102020204" pitchFamily="34" charset="0"/>
                <a:ea typeface="ＭＳ Ｐゴシック" charset="0"/>
                <a:cs typeface="Times New Roman" panose="02020603050405020304" pitchFamily="18" charset="0"/>
              </a:rPr>
              <a:t>∼</a:t>
            </a:r>
            <a:r>
              <a:rPr kumimoji="0" lang="fr-FR" sz="2000" b="1" i="0" u="none" strike="noStrike" kern="1200" cap="none" spc="0" normalizeH="0" baseline="0" noProof="0" dirty="0" smtClean="0">
                <a:ln>
                  <a:noFill/>
                </a:ln>
                <a:solidFill>
                  <a:srgbClr val="C00000"/>
                </a:solidFill>
                <a:effectLst/>
                <a:uLnTx/>
                <a:uFillTx/>
                <a:latin typeface="Franklin Gothic Book" panose="020B0503020102020204" pitchFamily="34" charset="0"/>
                <a:ea typeface="ＭＳ Ｐゴシック" charset="0"/>
                <a:cs typeface="Times New Roman" panose="02020603050405020304" pitchFamily="18" charset="0"/>
              </a:rPr>
              <a:t> </a:t>
            </a:r>
            <a:r>
              <a:rPr kumimoji="0" lang="en-US" sz="1400" b="0" i="0" u="none" strike="noStrike" kern="1200" cap="none" spc="0" normalizeH="0" baseline="0" noProof="0" dirty="0" smtClean="0">
                <a:ln>
                  <a:noFill/>
                </a:ln>
                <a:solidFill>
                  <a:prstClr val="black"/>
                </a:solidFill>
                <a:effectLst/>
                <a:uLnTx/>
                <a:uFillTx/>
                <a:latin typeface="Arial" charset="0"/>
                <a:ea typeface="ＭＳ Ｐゴシック" charset="0"/>
              </a:rPr>
              <a:t>map </a:t>
            </a: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TUs with debugging </a:t>
            </a:r>
            <a:r>
              <a:rPr kumimoji="0" lang="fr-FR" sz="1400" b="0" i="0" u="none" strike="noStrike" kern="1200" cap="none" spc="0" normalizeH="0" baseline="0" noProof="0" dirty="0">
                <a:ln>
                  <a:noFill/>
                </a:ln>
                <a:solidFill>
                  <a:prstClr val="black"/>
                </a:solidFill>
                <a:effectLst/>
                <a:uLnTx/>
                <a:uFillTx/>
                <a:latin typeface="Arial" charset="0"/>
                <a:ea typeface="ＭＳ Ｐゴシック" charset="0"/>
              </a:rPr>
              <a:t>[</a:t>
            </a:r>
            <a:r>
              <a:rPr kumimoji="0" lang="fr-FR" sz="1400" b="0" i="1" u="none" strike="noStrike" kern="1200" cap="none" spc="0" normalizeH="0" baseline="0" noProof="0" dirty="0">
                <a:ln>
                  <a:noFill/>
                </a:ln>
                <a:solidFill>
                  <a:prstClr val="black"/>
                </a:solidFill>
                <a:effectLst/>
                <a:uLnTx/>
                <a:uFillTx/>
                <a:latin typeface="Arial" charset="0"/>
                <a:ea typeface="ＭＳ Ｐゴシック" charset="0"/>
              </a:rPr>
              <a:t>Erwan </a:t>
            </a:r>
            <a:r>
              <a:rPr kumimoji="0" lang="fr-FR" sz="1400" b="0" i="1" u="none" strike="noStrike" kern="1200" cap="none" spc="0" normalizeH="0" baseline="0" noProof="0" dirty="0" smtClean="0">
                <a:ln>
                  <a:noFill/>
                </a:ln>
                <a:solidFill>
                  <a:prstClr val="black"/>
                </a:solidFill>
                <a:effectLst/>
                <a:uLnTx/>
                <a:uFillTx/>
                <a:latin typeface="Arial" charset="0"/>
                <a:ea typeface="ＭＳ Ｐゴシック" charset="0"/>
              </a:rPr>
              <a:t>B., </a:t>
            </a:r>
            <a:r>
              <a:rPr kumimoji="0" lang="fr-FR" sz="1400" b="0" i="1" u="none" strike="noStrike" kern="1200" cap="none" spc="0" normalizeH="0" baseline="0" noProof="0" dirty="0">
                <a:ln>
                  <a:noFill/>
                </a:ln>
                <a:solidFill>
                  <a:prstClr val="black"/>
                </a:solidFill>
                <a:effectLst/>
                <a:uLnTx/>
                <a:uFillTx/>
                <a:latin typeface="Arial" charset="0"/>
                <a:ea typeface="ＭＳ Ｐゴシック" charset="0"/>
              </a:rPr>
              <a:t>et al</a:t>
            </a:r>
            <a:r>
              <a:rPr kumimoji="0" lang="fr-FR" sz="1400" b="0" i="0" u="none" strike="noStrike" kern="1200" cap="none" spc="0" normalizeH="0" baseline="0" noProof="0" dirty="0">
                <a:ln>
                  <a:noFill/>
                </a:ln>
                <a:solidFill>
                  <a:prstClr val="black"/>
                </a:solidFill>
                <a:effectLst/>
                <a:uLnTx/>
                <a:uFillTx/>
                <a:latin typeface="Arial" charset="0"/>
                <a:ea typeface="ＭＳ Ｐゴシック" charset="0"/>
              </a:rPr>
              <a:t>. 2018]</a:t>
            </a:r>
            <a:endParaRPr kumimoji="0" lang="en-US" sz="1400" b="1" i="0" u="none" strike="noStrike" kern="1200" cap="none" spc="0" normalizeH="0" baseline="0" noProof="0" dirty="0" smtClean="0">
              <a:ln>
                <a:noFill/>
              </a:ln>
              <a:solidFill>
                <a:prstClr val="black"/>
              </a:solidFill>
              <a:effectLst/>
              <a:uLnTx/>
              <a:uFillTx/>
              <a:latin typeface="Arial" charset="0"/>
              <a:ea typeface="ＭＳ Ｐゴシック" charset="0"/>
            </a:endParaRPr>
          </a:p>
          <a:p>
            <a:pPr marL="914400" marR="0" lvl="1" indent="-457200" algn="l" defTabSz="914400" rtl="0" eaLnBrk="1" fontAlgn="base" latinLnBrk="0" hangingPunct="1">
              <a:lnSpc>
                <a:spcPct val="150000"/>
              </a:lnSpc>
              <a:spcBef>
                <a:spcPct val="0"/>
              </a:spcBef>
              <a:spcAft>
                <a:spcPct val="0"/>
              </a:spcAft>
              <a:buClrTx/>
              <a:buSzTx/>
              <a:buFont typeface="Courier New" panose="02070309020205020404" pitchFamily="49" charset="0"/>
              <a:buChar char="o"/>
              <a:tabLst/>
              <a:defRPr/>
            </a:pPr>
            <a:endParaRPr kumimoji="0" lang="en-US" sz="1800" b="0" i="0" u="none" strike="noStrike" kern="1200" cap="none" spc="0" normalizeH="0" baseline="0" noProof="0" dirty="0" smtClean="0">
              <a:ln>
                <a:noFill/>
              </a:ln>
              <a:solidFill>
                <a:prstClr val="black"/>
              </a:solidFill>
              <a:effectLst/>
              <a:uLnTx/>
              <a:uFillTx/>
              <a:latin typeface="Arial" charset="0"/>
              <a:ea typeface="ＭＳ Ｐゴシック" charset="0"/>
            </a:endParaRPr>
          </a:p>
          <a:p>
            <a:pPr marL="457200" marR="0" lvl="0" indent="-457200" algn="l" defTabSz="914400" rtl="0" eaLnBrk="1" fontAlgn="base" latinLnBrk="0" hangingPunct="1">
              <a:lnSpc>
                <a:spcPct val="100000"/>
              </a:lnSpc>
              <a:spcBef>
                <a:spcPct val="0"/>
              </a:spcBef>
              <a:spcAft>
                <a:spcPct val="0"/>
              </a:spcAft>
              <a:buClrTx/>
              <a:buSzTx/>
              <a:buFont typeface="+mj-lt"/>
              <a:buAutoNum type="arabicPeriod"/>
              <a:tabLst/>
              <a:defRPr/>
            </a:pPr>
            <a:r>
              <a:rPr kumimoji="0" lang="en-US" sz="1800" b="1" i="0" u="none" strike="noStrike" kern="1200" cap="none" spc="0" normalizeH="0" baseline="0" noProof="0" dirty="0" smtClean="0">
                <a:ln>
                  <a:noFill/>
                </a:ln>
                <a:solidFill>
                  <a:srgbClr val="C00000"/>
                </a:solidFill>
                <a:effectLst/>
                <a:uLnTx/>
                <a:uFillTx/>
                <a:latin typeface="Arial" charset="0"/>
                <a:ea typeface="ＭＳ Ｐゴシック" charset="0"/>
              </a:rPr>
              <a:t>By Explicit Map:</a:t>
            </a:r>
            <a:r>
              <a:rPr kumimoji="0" lang="en-US" sz="1800" b="0" i="0" u="none" strike="noStrike" kern="1200" cap="none" spc="0" normalizeH="0" baseline="0" noProof="0" dirty="0" smtClean="0">
                <a:ln>
                  <a:noFill/>
                </a:ln>
                <a:solidFill>
                  <a:srgbClr val="C00000"/>
                </a:solidFill>
                <a:effectLst/>
                <a:uLnTx/>
                <a:uFillTx/>
                <a:latin typeface="Arial" charset="0"/>
                <a:ea typeface="ＭＳ Ｐゴシック" charset="0"/>
              </a:rPr>
              <a:t> </a:t>
            </a:r>
          </a:p>
          <a:p>
            <a:pPr marL="914400" marR="0" lvl="1" indent="-457200" algn="l" defTabSz="914400" rtl="0" eaLnBrk="1" fontAlgn="base" latinLnBrk="0" hangingPunct="1">
              <a:lnSpc>
                <a:spcPct val="100000"/>
              </a:lnSpc>
              <a:spcBef>
                <a:spcPct val="0"/>
              </a:spcBef>
              <a:spcAft>
                <a:spcPct val="0"/>
              </a:spcAft>
              <a:buClrTx/>
              <a:buSzTx/>
              <a:buFont typeface="Courier New" panose="02070309020205020404" pitchFamily="49" charset="0"/>
              <a:buChar char="o"/>
              <a:tabLst/>
              <a:defRPr/>
            </a:pP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D</a:t>
            </a:r>
            <a:r>
              <a:rPr kumimoji="0" lang="en-US" sz="1800" b="0" i="0" u="none" strike="noStrike" kern="1200" cap="none" spc="0" normalizeH="0" baseline="0" noProof="0" dirty="0" smtClean="0">
                <a:ln>
                  <a:noFill/>
                </a:ln>
                <a:solidFill>
                  <a:prstClr val="black"/>
                </a:solidFill>
                <a:effectLst/>
                <a:uLnTx/>
                <a:uFillTx/>
                <a:latin typeface="Arial" charset="0"/>
                <a:ea typeface="ＭＳ Ｐゴシック" charset="0"/>
              </a:rPr>
              <a:t>efined </a:t>
            </a:r>
            <a:r>
              <a:rPr kumimoji="0" lang="en-US" sz="1800" b="1" i="0" u="sng" strike="noStrike" kern="1200" cap="none" spc="0" normalizeH="0" baseline="0" noProof="0" dirty="0">
                <a:ln>
                  <a:noFill/>
                </a:ln>
                <a:solidFill>
                  <a:prstClr val="black"/>
                </a:solidFill>
                <a:effectLst/>
                <a:uLnTx/>
                <a:uFillTx/>
                <a:latin typeface="Arial" charset="0"/>
                <a:ea typeface="ＭＳ Ｐゴシック" charset="0"/>
              </a:rPr>
              <a:t>outside</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both the MT and MA </a:t>
            </a:r>
            <a:r>
              <a:rPr kumimoji="0" lang="en-US" sz="1800" b="0" i="0" u="none" strike="noStrike" kern="1200" cap="none" spc="0" normalizeH="0" baseline="0" noProof="0" dirty="0" smtClean="0">
                <a:ln>
                  <a:noFill/>
                </a:ln>
                <a:solidFill>
                  <a:prstClr val="black"/>
                </a:solidFill>
                <a:effectLst/>
                <a:uLnTx/>
                <a:uFillTx/>
                <a:latin typeface="Arial" charset="0"/>
                <a:ea typeface="ＭＳ Ｐゴシック" charset="0"/>
              </a:rPr>
              <a:t>Specifications </a:t>
            </a:r>
            <a: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t/>
            </a:r>
            <a:br>
              <a:rPr kumimoji="0" lang="en-US" sz="1800" b="0" i="0" u="none" strike="noStrike" kern="1200" cap="none" spc="0" normalizeH="0" baseline="0" noProof="0" dirty="0">
                <a:ln>
                  <a:noFill/>
                </a:ln>
                <a:solidFill>
                  <a:prstClr val="black"/>
                </a:solidFill>
                <a:effectLst/>
                <a:uLnTx/>
                <a:uFillTx/>
                <a:latin typeface="Arial" charset="0"/>
                <a:ea typeface="ＭＳ Ｐゴシック" charset="0"/>
              </a:rPr>
            </a:br>
            <a:r>
              <a:rPr kumimoji="0" lang="en-US" sz="1800" b="0" i="0" u="none" strike="noStrike" kern="1200" cap="none" spc="0" normalizeH="0" baseline="0" noProof="0" dirty="0">
                <a:ln>
                  <a:noFill/>
                </a:ln>
                <a:solidFill>
                  <a:srgbClr val="000000"/>
                </a:solidFill>
                <a:effectLst/>
                <a:uLnTx/>
                <a:uFillTx/>
                <a:latin typeface="LinLibertineT"/>
                <a:ea typeface="ＭＳ Ｐゴシック" charset="0"/>
              </a:rPr>
              <a:t> </a:t>
            </a:r>
            <a:endParaRPr kumimoji="0" lang="en-US" sz="1800" b="1"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26" name="Rectangle 25"/>
          <p:cNvSpPr/>
          <p:nvPr/>
        </p:nvSpPr>
        <p:spPr>
          <a:xfrm>
            <a:off x="5364088" y="2959816"/>
            <a:ext cx="3672408" cy="1406234"/>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600" b="1" i="0" u="none" strike="noStrike" kern="1200" cap="none" spc="0" normalizeH="0" baseline="0" noProof="0" dirty="0" smtClean="0">
                <a:ln>
                  <a:noFill/>
                </a:ln>
                <a:solidFill>
                  <a:prstClr val="black"/>
                </a:solidFill>
                <a:effectLst/>
                <a:uLnTx/>
                <a:uFillTx/>
                <a:latin typeface="Calibri" panose="020F0502020204030204"/>
                <a:ea typeface="+mn-ea"/>
                <a:cs typeface="+mn-cs"/>
              </a:rPr>
              <a:t>Transformation  Specification</a:t>
            </a:r>
            <a:endPar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p:cNvSpPr/>
          <p:nvPr/>
        </p:nvSpPr>
        <p:spPr>
          <a:xfrm>
            <a:off x="5436096" y="3270910"/>
            <a:ext cx="3528392" cy="1027773"/>
          </a:xfrm>
          <a:prstGeom prst="rect">
            <a:avLst/>
          </a:prstGeom>
          <a:solidFill>
            <a:schemeClr val="bg1"/>
          </a:solidFill>
          <a:ln>
            <a:solidFill>
              <a:schemeClr val="tx1"/>
            </a:solidFill>
            <a:prstDash val="sysDash"/>
          </a:ln>
        </p:spPr>
        <p:txBody>
          <a:bodyPr wrap="square" lIns="0" tIns="72000" rIns="0" bIns="0">
            <a:spAutoFit/>
          </a:bodyPr>
          <a:lstStyle/>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100" b="0" i="0" u="none" strike="noStrike" kern="1200" cap="none" spc="0" normalizeH="0" baseline="0" noProof="0" dirty="0" smtClean="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    class </a:t>
            </a:r>
            <a:r>
              <a:rPr kumimoji="0" lang="en-US" sz="1100" b="0" i="0" u="none" strike="noStrike" kern="1200" cap="none" spc="0" normalizeH="0" baseline="0" noProof="0" dirty="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StateAspect {</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100" b="0" i="0" u="none" strike="noStrike" kern="1200" cap="none" spc="0" normalizeH="0" baseline="0" noProof="0" dirty="0" smtClean="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100" b="0" i="0" u="none" strike="noStrike" kern="1200" cap="none" spc="0" normalizeH="0" baseline="0" noProof="0" dirty="0" smtClean="0">
                <a:ln>
                  <a:noFill/>
                </a:ln>
                <a:solidFill>
                  <a:srgbClr val="0066FF"/>
                </a:solidFill>
                <a:effectLst/>
                <a:uLnTx/>
                <a:uFillTx/>
                <a:latin typeface="Consolas" panose="020B0609020204030204" pitchFamily="49" charset="0"/>
                <a:ea typeface="Times New Roman" panose="02020603050405020304" pitchFamily="18" charset="0"/>
                <a:cs typeface="Courier New" panose="02070309020205020404" pitchFamily="49" charset="0"/>
              </a:rPr>
              <a:t>@</a:t>
            </a:r>
            <a:r>
              <a:rPr kumimoji="0" lang="en-US" sz="1100" b="0" i="0" u="none" strike="noStrike" kern="1200" cap="none" spc="0" normalizeH="0" baseline="0" noProof="0" dirty="0">
                <a:ln>
                  <a:noFill/>
                </a:ln>
                <a:solidFill>
                  <a:srgbClr val="0066FF"/>
                </a:solidFill>
                <a:effectLst/>
                <a:uLnTx/>
                <a:uFillTx/>
                <a:latin typeface="Consolas" panose="020B0609020204030204" pitchFamily="49" charset="0"/>
                <a:ea typeface="Times New Roman" panose="02020603050405020304" pitchFamily="18" charset="0"/>
                <a:cs typeface="Courier New" panose="02070309020205020404" pitchFamily="49" charset="0"/>
              </a:rPr>
              <a:t>Step</a:t>
            </a:r>
            <a:endParaRPr kumimoji="0" lang="en-US" sz="1400" b="0" i="0" u="none" strike="noStrike" kern="1200" cap="none" spc="0" normalizeH="0" baseline="0" noProof="0" dirty="0">
              <a:ln>
                <a:noFill/>
              </a:ln>
              <a:solidFill>
                <a:srgbClr val="0066FF"/>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100" b="0" i="0" u="none" strike="noStrike" kern="1200" cap="none" spc="0" normalizeH="0" baseline="0" noProof="0" dirty="0" smtClean="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	def </a:t>
            </a:r>
            <a:r>
              <a:rPr kumimoji="0" lang="en-US" sz="1100" b="0" i="0" u="none" strike="noStrike" kern="1200" cap="none" spc="0" normalizeH="0" baseline="0" noProof="0" dirty="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public void step(String </a:t>
            </a:r>
            <a:r>
              <a:rPr kumimoji="0" lang="en-US" sz="1100" b="0" i="0" u="none" strike="noStrike" kern="1200" cap="none" spc="0" normalizeH="0" baseline="0" noProof="0" dirty="0" smtClean="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input) </a:t>
            </a:r>
            <a:r>
              <a:rPr kumimoji="0" lang="en-US" sz="1100" b="0" i="0" u="none" strike="noStrike" kern="1200" cap="none" spc="0" normalizeH="0" baseline="0" noProof="0" dirty="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1100" b="0" i="0" u="none" strike="noStrike" kern="1200" cap="none" spc="0" normalizeH="0" baseline="0" noProof="0" dirty="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	</a:t>
            </a:r>
            <a:r>
              <a:rPr kumimoji="0" lang="en-US" sz="1100" b="0" i="0" u="none" strike="noStrike" kern="1200" cap="none" spc="0" normalizeH="0" baseline="0" noProof="0" dirty="0" smtClean="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	// </a:t>
            </a:r>
            <a:r>
              <a:rPr kumimoji="0" lang="en-US" sz="1100" b="0" i="0" u="none" strike="noStrike" kern="1200" cap="none" spc="0" normalizeH="0" baseline="0" noProof="0" dirty="0">
                <a:ln>
                  <a:noFill/>
                </a:ln>
                <a:solidFill>
                  <a:srgbClr val="24292F"/>
                </a:solidFill>
                <a:effectLst/>
                <a:uLnTx/>
                <a:uFillTx/>
                <a:latin typeface="Consolas" panose="020B0609020204030204" pitchFamily="49" charset="0"/>
                <a:ea typeface="Times New Roman" panose="02020603050405020304" pitchFamily="18" charset="0"/>
                <a:cs typeface="Courier New" panose="02070309020205020404" pitchFamily="49" charset="0"/>
              </a:rPr>
              <a:t>Get the valid transitions	</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base" latinLnBrk="0" hangingPunct="1">
              <a:lnSpc>
                <a:spcPct val="107000"/>
              </a:lnSpc>
              <a:spcBef>
                <a:spcPct val="0"/>
              </a:spcBef>
              <a:spcAft>
                <a:spcPts val="8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r>
              <a:rPr kumimoji="0" lang="en-US" sz="14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4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30" name="ZoneTexte 29"/>
          <p:cNvSpPr txBox="1"/>
          <p:nvPr/>
        </p:nvSpPr>
        <p:spPr>
          <a:xfrm>
            <a:off x="6876256" y="1412776"/>
            <a:ext cx="936104" cy="83099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BE" sz="4800" b="0" i="0" u="none" strike="noStrike" kern="1200" cap="none" spc="0" normalizeH="0" baseline="0" noProof="0" dirty="0" smtClean="0">
                <a:ln>
                  <a:noFill/>
                </a:ln>
                <a:solidFill>
                  <a:prstClr val="black"/>
                </a:solidFill>
                <a:effectLst/>
                <a:uLnTx/>
                <a:uFillTx/>
                <a:latin typeface="Arial" charset="0"/>
                <a:ea typeface="ＭＳ Ｐゴシック" charset="0"/>
              </a:rPr>
              <a:t>?</a:t>
            </a:r>
            <a:endParaRPr kumimoji="0" lang="en-US" sz="4800" b="0" i="0" u="none" strike="noStrike" kern="1200" cap="none" spc="0" normalizeH="0" baseline="0" noProof="0" dirty="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5830191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noProof="0" dirty="0" smtClean="0">
                <a:latin typeface="Arial" panose="020B0604020202020204" pitchFamily="34" charset="0"/>
                <a:cs typeface="Arial" panose="020B0604020202020204" pitchFamily="34" charset="0"/>
              </a:rPr>
              <a:t>Agenda</a:t>
            </a:r>
            <a:endParaRPr lang="en-GB" b="1" noProof="0" dirty="0">
              <a:latin typeface="Arial" panose="020B0604020202020204" pitchFamily="34" charset="0"/>
              <a:cs typeface="Arial" panose="020B0604020202020204" pitchFamily="34" charset="0"/>
            </a:endParaRPr>
          </a:p>
        </p:txBody>
      </p:sp>
      <p:sp>
        <p:nvSpPr>
          <p:cNvPr id="12" name="Content Placeholder 3"/>
          <p:cNvSpPr>
            <a:spLocks noGrp="1"/>
          </p:cNvSpPr>
          <p:nvPr>
            <p:ph idx="1"/>
          </p:nvPr>
        </p:nvSpPr>
        <p:spPr>
          <a:xfrm>
            <a:off x="323528" y="1484784"/>
            <a:ext cx="8765464" cy="4392488"/>
          </a:xfrm>
        </p:spPr>
        <p:txBody>
          <a:bodyPr/>
          <a:lstStyle/>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Context &amp; Motivation</a:t>
            </a:r>
          </a:p>
          <a:p>
            <a:pPr marL="514350" indent="-514350">
              <a:lnSpc>
                <a:spcPct val="150000"/>
              </a:lnSpc>
              <a:buClr>
                <a:srgbClr val="36A63A"/>
              </a:buClr>
              <a:buFont typeface="+mj-lt"/>
              <a:buAutoNum type="arabicPeriod"/>
            </a:pPr>
            <a:r>
              <a:rPr lang="en-GB" sz="2800" b="1" dirty="0">
                <a:solidFill>
                  <a:srgbClr val="00B050"/>
                </a:solidFill>
                <a:latin typeface="Arial" panose="020B0604020202020204" pitchFamily="34" charset="0"/>
                <a:cs typeface="Arial" panose="020B0604020202020204" pitchFamily="34" charset="0"/>
              </a:rPr>
              <a:t>Work Positioning</a:t>
            </a:r>
          </a:p>
          <a:p>
            <a:pPr marL="514350" indent="-514350">
              <a:lnSpc>
                <a:spcPct val="150000"/>
              </a:lnSpc>
              <a:buClr>
                <a:srgbClr val="36A63A"/>
              </a:buClr>
              <a:buFont typeface="+mj-lt"/>
              <a:buAutoNum type="arabicPeriod"/>
            </a:pPr>
            <a:r>
              <a:rPr lang="fr-FR" sz="2800" b="1" dirty="0">
                <a:solidFill>
                  <a:srgbClr val="00B050"/>
                </a:solidFill>
                <a:latin typeface="Arial" panose="020B0604020202020204" pitchFamily="34" charset="0"/>
                <a:cs typeface="Arial" panose="020B0604020202020204" pitchFamily="34" charset="0"/>
              </a:rPr>
              <a:t>Key Ingredients </a:t>
            </a:r>
            <a:r>
              <a:rPr lang="en-US" sz="2800" b="1" dirty="0">
                <a:solidFill>
                  <a:srgbClr val="00B050"/>
                </a:solidFill>
                <a:latin typeface="Arial" panose="020B0604020202020204" pitchFamily="34" charset="0"/>
                <a:cs typeface="Arial" panose="020B0604020202020204" pitchFamily="34" charset="0"/>
              </a:rPr>
              <a:t>Support to Build Animators</a:t>
            </a:r>
            <a:endParaRPr lang="en-GB" sz="2800" b="1" dirty="0">
              <a:solidFill>
                <a:srgbClr val="00B05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r>
              <a:rPr lang="en-US" sz="2800" b="1" dirty="0">
                <a:solidFill>
                  <a:srgbClr val="FF0000"/>
                </a:solidFill>
                <a:latin typeface="Arial" panose="020B0604020202020204" pitchFamily="34" charset="0"/>
                <a:cs typeface="Arial" panose="020B0604020202020204" pitchFamily="34" charset="0"/>
              </a:rPr>
              <a:t>Our Proposal</a:t>
            </a: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Conclusion</a:t>
            </a:r>
            <a:r>
              <a:rPr lang="en-US" sz="3200" b="1" dirty="0">
                <a:solidFill>
                  <a:srgbClr val="00B050"/>
                </a:solidFill>
              </a:rPr>
              <a:t/>
            </a:r>
            <a:br>
              <a:rPr lang="en-US" sz="3200" b="1" dirty="0">
                <a:solidFill>
                  <a:srgbClr val="00B050"/>
                </a:solidFill>
              </a:rPr>
            </a:br>
            <a:r>
              <a:rPr lang="en-US" sz="3200" b="1" dirty="0">
                <a:solidFill>
                  <a:srgbClr val="00B050"/>
                </a:solidFill>
              </a:rPr>
              <a:t> </a:t>
            </a:r>
            <a:endParaRPr lang="en-US" sz="3200" b="1" dirty="0" smtClean="0">
              <a:solidFill>
                <a:srgbClr val="00B050"/>
              </a:solidFill>
            </a:endParaRPr>
          </a:p>
          <a:p>
            <a:pPr marL="514350" indent="-514350">
              <a:lnSpc>
                <a:spcPct val="150000"/>
              </a:lnSpc>
              <a:buClr>
                <a:srgbClr val="36A63A"/>
              </a:buClr>
              <a:buFont typeface="+mj-lt"/>
              <a:buAutoNum type="arabicPeriod"/>
            </a:pPr>
            <a:endParaRPr lang="en-US" sz="3200" b="1" dirty="0">
              <a:solidFill>
                <a:srgbClr val="00B050"/>
              </a:solidFill>
            </a:endParaRPr>
          </a:p>
        </p:txBody>
      </p:sp>
      <p:sp>
        <p:nvSpPr>
          <p:cNvPr id="4"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22</a:t>
            </a:r>
            <a:endParaRPr lang="en-US" dirty="0"/>
          </a:p>
        </p:txBody>
      </p:sp>
    </p:spTree>
    <p:extLst>
      <p:ext uri="{BB962C8B-B14F-4D97-AF65-F5344CB8AC3E}">
        <p14:creationId xmlns:p14="http://schemas.microsoft.com/office/powerpoint/2010/main" val="26194962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10200"/>
            <a:ext cx="9062784" cy="790787"/>
          </a:xfrm>
        </p:spPr>
        <p:txBody>
          <a:bodyPr/>
          <a:lstStyle/>
          <a:p>
            <a:r>
              <a:rPr lang="en-US" sz="4400" dirty="0" smtClean="0">
                <a:latin typeface="Arial" panose="020B0604020202020204" pitchFamily="34" charset="0"/>
                <a:cs typeface="Arial" panose="020B0604020202020204" pitchFamily="34" charset="0"/>
              </a:rPr>
              <a:t>Our Proposal</a:t>
            </a:r>
            <a:endParaRPr lang="en-GB" sz="3600" b="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p:cNvSpPr/>
          <p:nvPr/>
        </p:nvSpPr>
        <p:spPr>
          <a:xfrm>
            <a:off x="251520" y="1484784"/>
            <a:ext cx="9577064" cy="707886"/>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FORM9"/>
                <a:ea typeface="ＭＳ Ｐゴシック" charset="0"/>
              </a:rPr>
              <a:t>VCS</a:t>
            </a:r>
            <a:r>
              <a:rPr kumimoji="0" lang="en-US" sz="2000" b="1" i="0" u="none" strike="noStrike" kern="1200" cap="none" spc="0" normalizeH="0" baseline="0" noProof="0" dirty="0">
                <a:ln>
                  <a:noFill/>
                </a:ln>
                <a:solidFill>
                  <a:srgbClr val="000000"/>
                </a:solidFill>
                <a:effectLst/>
                <a:uLnTx/>
                <a:uFillTx/>
                <a:latin typeface="LinLibertineTB"/>
                <a:ea typeface="ＭＳ Ｐゴシック" charset="0"/>
              </a:rPr>
              <a:t>: A </a:t>
            </a:r>
            <a:r>
              <a:rPr kumimoji="0" lang="en-US" sz="2000" b="1" i="0" u="none" strike="noStrike" kern="1200" cap="none" spc="0" normalizeH="0" baseline="0" noProof="0" dirty="0" smtClean="0">
                <a:ln>
                  <a:noFill/>
                </a:ln>
                <a:solidFill>
                  <a:srgbClr val="000000"/>
                </a:solidFill>
                <a:effectLst/>
                <a:uLnTx/>
                <a:uFillTx/>
                <a:latin typeface="LinLibertineTB"/>
                <a:ea typeface="ＭＳ Ｐゴシック" charset="0"/>
              </a:rPr>
              <a:t>simplified DSL </a:t>
            </a:r>
            <a:r>
              <a:rPr kumimoji="0" lang="en-US" sz="2000" b="1" i="0" u="none" strike="noStrike" kern="1200" cap="none" spc="0" normalizeH="0" baseline="0" noProof="0" dirty="0">
                <a:ln>
                  <a:noFill/>
                </a:ln>
                <a:solidFill>
                  <a:srgbClr val="000000"/>
                </a:solidFill>
                <a:effectLst/>
                <a:uLnTx/>
                <a:uFillTx/>
                <a:latin typeface="LinLibertineTB"/>
                <a:ea typeface="ＭＳ Ｐゴシック" charset="0"/>
              </a:rPr>
              <a:t>for specifying </a:t>
            </a:r>
            <a:r>
              <a:rPr kumimoji="0" lang="en-US" sz="2000" b="1" i="1" u="none" strike="noStrike" kern="1200" cap="none" spc="0" normalizeH="0" baseline="0" noProof="0" dirty="0" smtClean="0">
                <a:ln>
                  <a:noFill/>
                </a:ln>
                <a:solidFill>
                  <a:srgbClr val="000000"/>
                </a:solidFill>
                <a:effectLst/>
                <a:uLnTx/>
                <a:uFillTx/>
                <a:latin typeface="LinLibertineTBI"/>
                <a:ea typeface="ＭＳ Ｐゴシック" charset="0"/>
              </a:rPr>
              <a:t>V</a:t>
            </a:r>
            <a:r>
              <a:rPr kumimoji="0" lang="en-US" sz="2000" b="1" i="0" u="none" strike="noStrike" kern="1200" cap="none" spc="0" normalizeH="0" baseline="0" noProof="0" dirty="0" smtClean="0">
                <a:ln>
                  <a:noFill/>
                </a:ln>
                <a:solidFill>
                  <a:srgbClr val="000000"/>
                </a:solidFill>
                <a:effectLst/>
                <a:uLnTx/>
                <a:uFillTx/>
                <a:latin typeface="LinLibertineTB"/>
                <a:ea typeface="ＭＳ Ｐゴシック" charset="0"/>
              </a:rPr>
              <a:t>isual </a:t>
            </a:r>
            <a:r>
              <a:rPr kumimoji="0" lang="en-US" sz="2000" b="1" i="1" u="none" strike="noStrike" kern="1200" cap="none" spc="0" normalizeH="0" baseline="0" noProof="0" dirty="0" smtClean="0">
                <a:ln>
                  <a:noFill/>
                </a:ln>
                <a:solidFill>
                  <a:srgbClr val="000000"/>
                </a:solidFill>
                <a:effectLst/>
                <a:uLnTx/>
                <a:uFillTx/>
                <a:latin typeface="LinLibertineTBI"/>
                <a:ea typeface="ＭＳ Ｐゴシック" charset="0"/>
              </a:rPr>
              <a:t>C</a:t>
            </a:r>
            <a:r>
              <a:rPr kumimoji="0" lang="en-US" sz="2000" b="1" i="0" u="none" strike="noStrike" kern="1200" cap="none" spc="0" normalizeH="0" baseline="0" noProof="0" dirty="0" smtClean="0">
                <a:ln>
                  <a:noFill/>
                </a:ln>
                <a:solidFill>
                  <a:srgbClr val="000000"/>
                </a:solidFill>
                <a:effectLst/>
                <a:uLnTx/>
                <a:uFillTx/>
                <a:latin typeface="LinLibertineTB"/>
                <a:ea typeface="ＭＳ Ｐゴシック" charset="0"/>
              </a:rPr>
              <a:t>oncrete </a:t>
            </a:r>
            <a:r>
              <a:rPr kumimoji="0" lang="en-US" sz="2000" b="1" i="1" u="none" strike="noStrike" kern="1200" cap="none" spc="0" normalizeH="0" baseline="0" noProof="0" dirty="0">
                <a:ln>
                  <a:noFill/>
                </a:ln>
                <a:solidFill>
                  <a:srgbClr val="000000"/>
                </a:solidFill>
                <a:effectLst/>
                <a:uLnTx/>
                <a:uFillTx/>
                <a:latin typeface="LinLibertineTBI"/>
                <a:ea typeface="ＭＳ Ｐゴシック" charset="0"/>
              </a:rPr>
              <a:t>S</a:t>
            </a:r>
            <a:r>
              <a:rPr kumimoji="0" lang="en-US" sz="2000" b="1" i="0" u="none" strike="noStrike" kern="1200" cap="none" spc="0" normalizeH="0" baseline="0" noProof="0" dirty="0">
                <a:ln>
                  <a:noFill/>
                </a:ln>
                <a:solidFill>
                  <a:srgbClr val="000000"/>
                </a:solidFill>
                <a:effectLst/>
                <a:uLnTx/>
                <a:uFillTx/>
                <a:latin typeface="LinLibertineTB"/>
                <a:ea typeface="ＭＳ Ｐゴシック" charset="0"/>
              </a:rPr>
              <a:t>yntaxes</a:t>
            </a:r>
            <a:r>
              <a:rPr kumimoji="0" lang="en-US" sz="2000" b="0" i="0" u="none" strike="noStrike" kern="1200" cap="none" spc="0" normalizeH="0" baseline="0" noProof="0" dirty="0">
                <a:ln>
                  <a:noFill/>
                </a:ln>
                <a:solidFill>
                  <a:prstClr val="black"/>
                </a:solidFill>
                <a:effectLst/>
                <a:uLnTx/>
                <a:uFillTx/>
                <a:latin typeface="Arial" charset="0"/>
                <a:ea typeface="ＭＳ Ｐゴシック" charset="0"/>
              </a:rPr>
              <a:t> </a:t>
            </a:r>
            <a:br>
              <a:rPr kumimoji="0" lang="en-US" sz="2000" b="0" i="0" u="none" strike="noStrike" kern="1200" cap="none" spc="0" normalizeH="0" baseline="0" noProof="0" dirty="0">
                <a:ln>
                  <a:noFill/>
                </a:ln>
                <a:solidFill>
                  <a:prstClr val="black"/>
                </a:solidFill>
                <a:effectLst/>
                <a:uLnTx/>
                <a:uFillTx/>
                <a:latin typeface="Arial" charset="0"/>
                <a:ea typeface="ＭＳ Ｐゴシック" charset="0"/>
              </a:rPr>
            </a:br>
            <a:endParaRPr kumimoji="0" lang="en-US" sz="2000" b="0" i="0" u="none" strike="noStrike" kern="1200" cap="none" spc="0" normalizeH="0" baseline="0" noProof="0" dirty="0">
              <a:ln>
                <a:noFill/>
              </a:ln>
              <a:solidFill>
                <a:prstClr val="black"/>
              </a:solidFill>
              <a:effectLst/>
              <a:uLnTx/>
              <a:uFillTx/>
              <a:latin typeface="Arial" charset="0"/>
              <a:ea typeface="ＭＳ Ｐゴシック" charset="0"/>
            </a:endParaRPr>
          </a:p>
        </p:txBody>
      </p:sp>
      <p:sp>
        <p:nvSpPr>
          <p:cNvPr id="6" name="Rectangle 5"/>
          <p:cNvSpPr/>
          <p:nvPr/>
        </p:nvSpPr>
        <p:spPr>
          <a:xfrm>
            <a:off x="976982" y="2294941"/>
            <a:ext cx="600182" cy="39156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VCS</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7" name="Rectangle 6"/>
          <p:cNvSpPr/>
          <p:nvPr/>
        </p:nvSpPr>
        <p:spPr>
          <a:xfrm>
            <a:off x="4182171" y="3773563"/>
            <a:ext cx="1124601"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Composer</a:t>
            </a:r>
            <a:endParaRPr lang="en-GB" sz="1200" b="1" dirty="0">
              <a:solidFill>
                <a:schemeClr val="tx1"/>
              </a:solidFill>
              <a:latin typeface="Courier New" panose="02070309020205020404" pitchFamily="49" charset="0"/>
              <a:cs typeface="Courier New" panose="02070309020205020404" pitchFamily="49" charset="0"/>
            </a:endParaRPr>
          </a:p>
        </p:txBody>
      </p:sp>
      <p:cxnSp>
        <p:nvCxnSpPr>
          <p:cNvPr id="8" name="Elbow Connector 40"/>
          <p:cNvCxnSpPr>
            <a:stCxn id="6" idx="3"/>
            <a:endCxn id="14" idx="0"/>
          </p:cNvCxnSpPr>
          <p:nvPr/>
        </p:nvCxnSpPr>
        <p:spPr>
          <a:xfrm>
            <a:off x="1577164" y="2490724"/>
            <a:ext cx="2771886" cy="422289"/>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9" name="TextBox 42"/>
          <p:cNvSpPr txBox="1"/>
          <p:nvPr/>
        </p:nvSpPr>
        <p:spPr>
          <a:xfrm>
            <a:off x="1654039" y="2276872"/>
            <a:ext cx="564805" cy="246221"/>
          </a:xfrm>
          <a:prstGeom prst="rect">
            <a:avLst/>
          </a:prstGeom>
          <a:noFill/>
        </p:spPr>
        <p:txBody>
          <a:bodyPr wrap="square" rtlCol="0">
            <a:spAutoFit/>
          </a:bodyPr>
          <a:lstStyle/>
          <a:p>
            <a:r>
              <a:rPr lang="fr-FR" sz="1000" b="1" dirty="0">
                <a:latin typeface="Courier New" panose="02070309020205020404" pitchFamily="49" charset="0"/>
                <a:cs typeface="Courier New" panose="02070309020205020404" pitchFamily="49" charset="0"/>
              </a:rPr>
              <a:t>1 </a:t>
            </a:r>
            <a:r>
              <a:rPr lang="fr-FR" sz="1000" b="1" dirty="0" err="1" smtClean="0">
                <a:latin typeface="Courier New" panose="02070309020205020404" pitchFamily="49" charset="0"/>
                <a:cs typeface="Courier New" panose="02070309020205020404" pitchFamily="49" charset="0"/>
              </a:rPr>
              <a:t>cs</a:t>
            </a:r>
            <a:endParaRPr lang="en-GB" sz="1000" b="1" dirty="0">
              <a:latin typeface="Courier New" panose="02070309020205020404" pitchFamily="49" charset="0"/>
              <a:cs typeface="Courier New" panose="02070309020205020404" pitchFamily="49" charset="0"/>
            </a:endParaRPr>
          </a:p>
        </p:txBody>
      </p:sp>
      <p:sp>
        <p:nvSpPr>
          <p:cNvPr id="10" name="Rectangle 9"/>
          <p:cNvSpPr/>
          <p:nvPr/>
        </p:nvSpPr>
        <p:spPr>
          <a:xfrm rot="2700000">
            <a:off x="1600039" y="2440915"/>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2601080" y="3759233"/>
            <a:ext cx="1298841" cy="4175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a:solidFill>
                  <a:schemeClr val="tx1"/>
                </a:solidFill>
                <a:latin typeface="Courier New" panose="02070309020205020404" pitchFamily="49" charset="0"/>
                <a:cs typeface="Courier New" panose="02070309020205020404" pitchFamily="49" charset="0"/>
              </a:rPr>
              <a:t>« abstract » </a:t>
            </a:r>
            <a:r>
              <a:rPr lang="fr-FR" sz="1200" b="1" i="1" dirty="0" smtClean="0">
                <a:solidFill>
                  <a:schemeClr val="tx1"/>
                </a:solidFill>
                <a:latin typeface="Courier New" panose="02070309020205020404" pitchFamily="49" charset="0"/>
                <a:cs typeface="Courier New" panose="02070309020205020404" pitchFamily="49" charset="0"/>
              </a:rPr>
              <a:t>Shape</a:t>
            </a:r>
            <a:endParaRPr lang="en-GB" sz="1200" b="1" i="1" dirty="0">
              <a:solidFill>
                <a:schemeClr val="tx1"/>
              </a:solidFill>
              <a:latin typeface="Courier New" panose="02070309020205020404" pitchFamily="49" charset="0"/>
              <a:cs typeface="Courier New" panose="02070309020205020404" pitchFamily="49" charset="0"/>
            </a:endParaRPr>
          </a:p>
        </p:txBody>
      </p:sp>
      <p:cxnSp>
        <p:nvCxnSpPr>
          <p:cNvPr id="12" name="Elbow Connector 47"/>
          <p:cNvCxnSpPr>
            <a:stCxn id="6" idx="3"/>
            <a:endCxn id="15" idx="0"/>
          </p:cNvCxnSpPr>
          <p:nvPr/>
        </p:nvCxnSpPr>
        <p:spPr>
          <a:xfrm>
            <a:off x="1577164" y="2490724"/>
            <a:ext cx="511958" cy="422289"/>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3" name="TextBox 183"/>
          <p:cNvSpPr txBox="1"/>
          <p:nvPr/>
        </p:nvSpPr>
        <p:spPr>
          <a:xfrm>
            <a:off x="5036150" y="2899872"/>
            <a:ext cx="1119601" cy="246221"/>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1 container</a:t>
            </a:r>
            <a:endParaRPr lang="en-GB" sz="1000" b="1" dirty="0">
              <a:latin typeface="Courier New" panose="02070309020205020404" pitchFamily="49" charset="0"/>
              <a:cs typeface="Courier New" panose="02070309020205020404" pitchFamily="49" charset="0"/>
            </a:endParaRPr>
          </a:p>
        </p:txBody>
      </p:sp>
      <p:sp>
        <p:nvSpPr>
          <p:cNvPr id="14" name="Rectangle 13"/>
          <p:cNvSpPr/>
          <p:nvPr/>
        </p:nvSpPr>
        <p:spPr>
          <a:xfrm>
            <a:off x="3616426" y="2913013"/>
            <a:ext cx="1465247" cy="466337"/>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smtClean="0">
                <a:solidFill>
                  <a:schemeClr val="tx1"/>
                </a:solidFill>
                <a:latin typeface="Courier New" panose="02070309020205020404" pitchFamily="49" charset="0"/>
                <a:cs typeface="Courier New" panose="02070309020205020404" pitchFamily="49" charset="0"/>
              </a:rPr>
              <a:t>« abstract »</a:t>
            </a:r>
          </a:p>
          <a:p>
            <a:pPr algn="ctr"/>
            <a:r>
              <a:rPr lang="fr-FR" sz="1200" b="1" i="1" dirty="0" err="1" smtClean="0">
                <a:solidFill>
                  <a:schemeClr val="tx1"/>
                </a:solidFill>
                <a:latin typeface="Courier New" panose="02070309020205020404" pitchFamily="49" charset="0"/>
                <a:cs typeface="Courier New" panose="02070309020205020404" pitchFamily="49" charset="0"/>
              </a:rPr>
              <a:t>GElement</a:t>
            </a:r>
            <a:endParaRPr lang="en-GB" sz="1200" b="1" i="1" dirty="0">
              <a:solidFill>
                <a:schemeClr val="tx1"/>
              </a:solidFill>
              <a:latin typeface="Courier New" panose="02070309020205020404" pitchFamily="49" charset="0"/>
              <a:cs typeface="Courier New" panose="02070309020205020404" pitchFamily="49" charset="0"/>
            </a:endParaRPr>
          </a:p>
        </p:txBody>
      </p:sp>
      <p:sp>
        <p:nvSpPr>
          <p:cNvPr id="15" name="Rectangle 14"/>
          <p:cNvSpPr/>
          <p:nvPr/>
        </p:nvSpPr>
        <p:spPr>
          <a:xfrm>
            <a:off x="1577164" y="2913013"/>
            <a:ext cx="1023916" cy="329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smtClean="0">
                <a:solidFill>
                  <a:schemeClr val="tx1"/>
                </a:solidFill>
                <a:latin typeface="Courier New" panose="02070309020205020404" pitchFamily="49" charset="0"/>
                <a:cs typeface="Courier New" panose="02070309020205020404" pitchFamily="49" charset="0"/>
              </a:rPr>
              <a:t>Canva</a:t>
            </a:r>
            <a:endParaRPr lang="fr-FR" sz="1200" b="1" dirty="0" smtClean="0">
              <a:solidFill>
                <a:schemeClr val="tx1"/>
              </a:solidFill>
              <a:latin typeface="Courier New" panose="02070309020205020404" pitchFamily="49" charset="0"/>
              <a:cs typeface="Courier New" panose="02070309020205020404" pitchFamily="49" charset="0"/>
            </a:endParaRPr>
          </a:p>
        </p:txBody>
      </p:sp>
      <p:sp>
        <p:nvSpPr>
          <p:cNvPr id="16" name="TextBox 52"/>
          <p:cNvSpPr txBox="1"/>
          <p:nvPr/>
        </p:nvSpPr>
        <p:spPr>
          <a:xfrm>
            <a:off x="2044477" y="2517998"/>
            <a:ext cx="576449" cy="400110"/>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0..1 </a:t>
            </a:r>
          </a:p>
          <a:p>
            <a:r>
              <a:rPr lang="fr-FR" sz="1000" b="1" dirty="0" err="1" smtClean="0">
                <a:latin typeface="Courier New" panose="02070309020205020404" pitchFamily="49" charset="0"/>
                <a:cs typeface="Courier New" panose="02070309020205020404" pitchFamily="49" charset="0"/>
              </a:rPr>
              <a:t>canva</a:t>
            </a:r>
            <a:endParaRPr lang="en-GB" sz="1000" b="1" dirty="0">
              <a:latin typeface="Courier New" panose="02070309020205020404" pitchFamily="49" charset="0"/>
              <a:cs typeface="Courier New" panose="02070309020205020404" pitchFamily="49" charset="0"/>
            </a:endParaRPr>
          </a:p>
        </p:txBody>
      </p:sp>
      <p:cxnSp>
        <p:nvCxnSpPr>
          <p:cNvPr id="17" name="Elbow Connector 18"/>
          <p:cNvCxnSpPr>
            <a:stCxn id="7" idx="0"/>
            <a:endCxn id="19" idx="0"/>
          </p:cNvCxnSpPr>
          <p:nvPr/>
        </p:nvCxnSpPr>
        <p:spPr>
          <a:xfrm rot="16200000" flipV="1">
            <a:off x="4360334" y="3389425"/>
            <a:ext cx="372853" cy="395424"/>
          </a:xfrm>
          <a:prstGeom prst="bentConnector3">
            <a:avLst>
              <a:gd name="adj1" fmla="val 2847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Elbow Connector 20"/>
          <p:cNvCxnSpPr>
            <a:stCxn id="11" idx="0"/>
            <a:endCxn id="19" idx="0"/>
          </p:cNvCxnSpPr>
          <p:nvPr/>
        </p:nvCxnSpPr>
        <p:spPr>
          <a:xfrm rot="5400000" flipH="1" flipV="1">
            <a:off x="3620513" y="3030699"/>
            <a:ext cx="358523" cy="1098547"/>
          </a:xfrm>
          <a:prstGeom prst="bentConnector3">
            <a:avLst>
              <a:gd name="adj1" fmla="val 27737"/>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19" name="Isosceles Triangle 57"/>
          <p:cNvSpPr/>
          <p:nvPr/>
        </p:nvSpPr>
        <p:spPr>
          <a:xfrm>
            <a:off x="4286449" y="3400710"/>
            <a:ext cx="125198" cy="137746"/>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1577164" y="3242012"/>
            <a:ext cx="1023916" cy="34173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800" dirty="0" err="1" smtClean="0">
                <a:solidFill>
                  <a:schemeClr val="tx1"/>
                </a:solidFill>
                <a:latin typeface="Courier New" panose="02070309020205020404" pitchFamily="49" charset="0"/>
                <a:cs typeface="Courier New" panose="02070309020205020404" pitchFamily="49" charset="0"/>
              </a:rPr>
              <a:t>length</a:t>
            </a:r>
            <a:r>
              <a:rPr lang="fr-FR" sz="800" dirty="0" smtClean="0">
                <a:solidFill>
                  <a:schemeClr val="tx1"/>
                </a:solidFill>
                <a:latin typeface="Courier New" panose="02070309020205020404" pitchFamily="49" charset="0"/>
                <a:cs typeface="Courier New" panose="02070309020205020404" pitchFamily="49" charset="0"/>
              </a:rPr>
              <a:t>: Real</a:t>
            </a:r>
          </a:p>
          <a:p>
            <a:r>
              <a:rPr lang="fr-FR" sz="800" dirty="0" err="1" smtClean="0">
                <a:solidFill>
                  <a:schemeClr val="tx1"/>
                </a:solidFill>
                <a:latin typeface="Courier New" panose="02070309020205020404" pitchFamily="49" charset="0"/>
                <a:cs typeface="Courier New" panose="02070309020205020404" pitchFamily="49" charset="0"/>
              </a:rPr>
              <a:t>height</a:t>
            </a:r>
            <a:r>
              <a:rPr lang="fr-FR" sz="800" dirty="0" smtClean="0">
                <a:solidFill>
                  <a:schemeClr val="tx1"/>
                </a:solidFill>
                <a:latin typeface="Courier New" panose="02070309020205020404" pitchFamily="49" charset="0"/>
                <a:cs typeface="Courier New" panose="02070309020205020404" pitchFamily="49" charset="0"/>
              </a:rPr>
              <a:t>: Real</a:t>
            </a:r>
          </a:p>
        </p:txBody>
      </p:sp>
      <p:cxnSp>
        <p:nvCxnSpPr>
          <p:cNvPr id="21" name="Elbow Connector 14"/>
          <p:cNvCxnSpPr>
            <a:stCxn id="7" idx="3"/>
            <a:endCxn id="14" idx="3"/>
          </p:cNvCxnSpPr>
          <p:nvPr/>
        </p:nvCxnSpPr>
        <p:spPr>
          <a:xfrm flipH="1" flipV="1">
            <a:off x="5081673" y="3146182"/>
            <a:ext cx="225099" cy="765494"/>
          </a:xfrm>
          <a:prstGeom prst="bentConnector3">
            <a:avLst>
              <a:gd name="adj1" fmla="val -101555"/>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p:cNvSpPr/>
          <p:nvPr/>
        </p:nvSpPr>
        <p:spPr>
          <a:xfrm>
            <a:off x="2601080" y="4176759"/>
            <a:ext cx="1298841" cy="58609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800" dirty="0" err="1" smtClean="0">
                <a:solidFill>
                  <a:schemeClr val="tx1"/>
                </a:solidFill>
                <a:latin typeface="Courier New" panose="02070309020205020404" pitchFamily="49" charset="0"/>
                <a:cs typeface="Courier New" panose="02070309020205020404" pitchFamily="49" charset="0"/>
              </a:rPr>
              <a:t>pos_x</a:t>
            </a:r>
            <a:r>
              <a:rPr lang="fr-FR" sz="800" dirty="0" smtClean="0">
                <a:solidFill>
                  <a:schemeClr val="tx1"/>
                </a:solidFill>
                <a:latin typeface="Courier New" panose="02070309020205020404" pitchFamily="49" charset="0"/>
                <a:cs typeface="Courier New" panose="02070309020205020404" pitchFamily="49" charset="0"/>
              </a:rPr>
              <a:t>: Real</a:t>
            </a:r>
          </a:p>
          <a:p>
            <a:r>
              <a:rPr lang="fr-FR" sz="800" dirty="0" err="1" smtClean="0">
                <a:solidFill>
                  <a:schemeClr val="tx1"/>
                </a:solidFill>
                <a:latin typeface="Courier New" panose="02070309020205020404" pitchFamily="49" charset="0"/>
                <a:cs typeface="Courier New" panose="02070309020205020404" pitchFamily="49" charset="0"/>
              </a:rPr>
              <a:t>pos_y</a:t>
            </a:r>
            <a:r>
              <a:rPr lang="fr-FR" sz="800" dirty="0" smtClean="0">
                <a:solidFill>
                  <a:schemeClr val="tx1"/>
                </a:solidFill>
                <a:latin typeface="Courier New" panose="02070309020205020404" pitchFamily="49" charset="0"/>
                <a:cs typeface="Courier New" panose="02070309020205020404" pitchFamily="49" charset="0"/>
              </a:rPr>
              <a:t>: Real</a:t>
            </a:r>
          </a:p>
          <a:p>
            <a:r>
              <a:rPr lang="fr-FR" sz="800" dirty="0" err="1">
                <a:solidFill>
                  <a:schemeClr val="tx1"/>
                </a:solidFill>
                <a:latin typeface="Courier New" panose="02070309020205020404" pitchFamily="49" charset="0"/>
                <a:cs typeface="Courier New" panose="02070309020205020404" pitchFamily="49" charset="0"/>
              </a:rPr>
              <a:t>length</a:t>
            </a:r>
            <a:r>
              <a:rPr lang="fr-FR" sz="800" dirty="0">
                <a:solidFill>
                  <a:schemeClr val="tx1"/>
                </a:solidFill>
                <a:latin typeface="Courier New" panose="02070309020205020404" pitchFamily="49" charset="0"/>
                <a:cs typeface="Courier New" panose="02070309020205020404" pitchFamily="49" charset="0"/>
              </a:rPr>
              <a:t>: Real</a:t>
            </a:r>
          </a:p>
          <a:p>
            <a:r>
              <a:rPr lang="fr-FR" sz="800" dirty="0" err="1">
                <a:solidFill>
                  <a:schemeClr val="tx1"/>
                </a:solidFill>
                <a:latin typeface="Courier New" panose="02070309020205020404" pitchFamily="49" charset="0"/>
                <a:cs typeface="Courier New" panose="02070309020205020404" pitchFamily="49" charset="0"/>
              </a:rPr>
              <a:t>height</a:t>
            </a:r>
            <a:r>
              <a:rPr lang="fr-FR" sz="800" dirty="0">
                <a:solidFill>
                  <a:schemeClr val="tx1"/>
                </a:solidFill>
                <a:latin typeface="Courier New" panose="02070309020205020404" pitchFamily="49" charset="0"/>
                <a:cs typeface="Courier New" panose="02070309020205020404" pitchFamily="49" charset="0"/>
              </a:rPr>
              <a:t>: Real</a:t>
            </a:r>
          </a:p>
        </p:txBody>
      </p:sp>
      <p:sp>
        <p:nvSpPr>
          <p:cNvPr id="23" name="TextBox 41"/>
          <p:cNvSpPr txBox="1"/>
          <p:nvPr/>
        </p:nvSpPr>
        <p:spPr>
          <a:xfrm>
            <a:off x="5046581" y="3154489"/>
            <a:ext cx="1119601" cy="246221"/>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1 </a:t>
            </a:r>
            <a:r>
              <a:rPr lang="fr-FR" sz="1000" b="1" dirty="0" err="1" smtClean="0">
                <a:latin typeface="Courier New" panose="02070309020205020404" pitchFamily="49" charset="0"/>
                <a:cs typeface="Courier New" panose="02070309020205020404" pitchFamily="49" charset="0"/>
              </a:rPr>
              <a:t>containee</a:t>
            </a:r>
            <a:endParaRPr lang="en-GB" sz="1000" b="1" dirty="0">
              <a:latin typeface="Courier New" panose="02070309020205020404" pitchFamily="49" charset="0"/>
              <a:cs typeface="Courier New" panose="02070309020205020404" pitchFamily="49" charset="0"/>
            </a:endParaRPr>
          </a:p>
        </p:txBody>
      </p:sp>
      <p:sp>
        <p:nvSpPr>
          <p:cNvPr id="24" name="Rectangle 23"/>
          <p:cNvSpPr/>
          <p:nvPr/>
        </p:nvSpPr>
        <p:spPr>
          <a:xfrm rot="2700000">
            <a:off x="5329140" y="3857676"/>
            <a:ext cx="108000" cy="10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539849" y="5429681"/>
            <a:ext cx="929276"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Table</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26" name="Rectangle 25"/>
          <p:cNvSpPr/>
          <p:nvPr/>
        </p:nvSpPr>
        <p:spPr>
          <a:xfrm>
            <a:off x="2784669" y="5429322"/>
            <a:ext cx="929276"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err="1" smtClean="0">
                <a:solidFill>
                  <a:schemeClr val="tx1"/>
                </a:solidFill>
                <a:latin typeface="Courier New" panose="02070309020205020404" pitchFamily="49" charset="0"/>
                <a:cs typeface="Courier New" panose="02070309020205020404" pitchFamily="49" charset="0"/>
              </a:rPr>
              <a:t>TextBox</a:t>
            </a:r>
            <a:endParaRPr lang="en-GB" sz="1200" b="1" dirty="0">
              <a:solidFill>
                <a:schemeClr val="tx1"/>
              </a:solidFill>
              <a:latin typeface="Courier New" panose="02070309020205020404" pitchFamily="49" charset="0"/>
              <a:cs typeface="Courier New" panose="02070309020205020404" pitchFamily="49" charset="0"/>
            </a:endParaRPr>
          </a:p>
        </p:txBody>
      </p:sp>
      <p:sp>
        <p:nvSpPr>
          <p:cNvPr id="27" name="Rectangle 26"/>
          <p:cNvSpPr/>
          <p:nvPr/>
        </p:nvSpPr>
        <p:spPr>
          <a:xfrm>
            <a:off x="4031876" y="5429680"/>
            <a:ext cx="1427631" cy="3515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a:solidFill>
                  <a:schemeClr val="tx1"/>
                </a:solidFill>
                <a:latin typeface="Courier New" panose="02070309020205020404" pitchFamily="49" charset="0"/>
                <a:cs typeface="Courier New" panose="02070309020205020404" pitchFamily="49" charset="0"/>
              </a:rPr>
              <a:t>« abstract » </a:t>
            </a:r>
            <a:r>
              <a:rPr lang="fr-FR" sz="1200" b="1" i="1" dirty="0" err="1" smtClean="0">
                <a:solidFill>
                  <a:schemeClr val="tx1"/>
                </a:solidFill>
                <a:latin typeface="Courier New" panose="02070309020205020404" pitchFamily="49" charset="0"/>
                <a:cs typeface="Courier New" panose="02070309020205020404" pitchFamily="49" charset="0"/>
              </a:rPr>
              <a:t>Geometric</a:t>
            </a:r>
            <a:endParaRPr lang="en-GB" sz="1200" b="1" i="1" dirty="0">
              <a:solidFill>
                <a:schemeClr val="tx1"/>
              </a:solidFill>
              <a:latin typeface="Courier New" panose="02070309020205020404" pitchFamily="49" charset="0"/>
              <a:cs typeface="Courier New" panose="02070309020205020404" pitchFamily="49" charset="0"/>
            </a:endParaRPr>
          </a:p>
        </p:txBody>
      </p:sp>
      <p:cxnSp>
        <p:nvCxnSpPr>
          <p:cNvPr id="28" name="Elbow Connector 53"/>
          <p:cNvCxnSpPr>
            <a:stCxn id="25" idx="0"/>
            <a:endCxn id="22" idx="2"/>
          </p:cNvCxnSpPr>
          <p:nvPr/>
        </p:nvCxnSpPr>
        <p:spPr>
          <a:xfrm rot="5400000" flipH="1" flipV="1">
            <a:off x="2294079" y="4473259"/>
            <a:ext cx="666830" cy="1246014"/>
          </a:xfrm>
          <a:prstGeom prst="bentConnector3">
            <a:avLst>
              <a:gd name="adj1" fmla="val 5000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59"/>
          <p:cNvCxnSpPr>
            <a:stCxn id="27" idx="0"/>
            <a:endCxn id="22" idx="2"/>
          </p:cNvCxnSpPr>
          <p:nvPr/>
        </p:nvCxnSpPr>
        <p:spPr>
          <a:xfrm rot="16200000" flipV="1">
            <a:off x="3664683" y="4348670"/>
            <a:ext cx="666829" cy="1495191"/>
          </a:xfrm>
          <a:prstGeom prst="bentConnector3">
            <a:avLst>
              <a:gd name="adj1" fmla="val 50000"/>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Elbow Connector 61"/>
          <p:cNvCxnSpPr>
            <a:stCxn id="26" idx="0"/>
            <a:endCxn id="22" idx="2"/>
          </p:cNvCxnSpPr>
          <p:nvPr/>
        </p:nvCxnSpPr>
        <p:spPr>
          <a:xfrm rot="5400000" flipH="1" flipV="1">
            <a:off x="2916669" y="5095490"/>
            <a:ext cx="666471" cy="1194"/>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1" name="Isosceles Triangle 63"/>
          <p:cNvSpPr/>
          <p:nvPr/>
        </p:nvSpPr>
        <p:spPr>
          <a:xfrm>
            <a:off x="3187306" y="4794130"/>
            <a:ext cx="125198" cy="137746"/>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5917682" y="5705905"/>
            <a:ext cx="1304870" cy="42401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a:solidFill>
                  <a:schemeClr val="tx1"/>
                </a:solidFill>
                <a:latin typeface="Courier New" panose="02070309020205020404" pitchFamily="49" charset="0"/>
                <a:cs typeface="Courier New" panose="02070309020205020404" pitchFamily="49" charset="0"/>
              </a:rPr>
              <a:t>« abstract » </a:t>
            </a:r>
            <a:r>
              <a:rPr lang="fr-FR" sz="1200" b="1" i="1" dirty="0" err="1" smtClean="0">
                <a:solidFill>
                  <a:schemeClr val="tx1"/>
                </a:solidFill>
                <a:latin typeface="Courier New" panose="02070309020205020404" pitchFamily="49" charset="0"/>
                <a:cs typeface="Courier New" panose="02070309020205020404" pitchFamily="49" charset="0"/>
              </a:rPr>
              <a:t>Connector</a:t>
            </a:r>
            <a:endParaRPr lang="en-GB" sz="1200" b="1" i="1" dirty="0">
              <a:solidFill>
                <a:schemeClr val="tx1"/>
              </a:solidFill>
              <a:latin typeface="Courier New" panose="02070309020205020404" pitchFamily="49" charset="0"/>
              <a:cs typeface="Courier New" panose="02070309020205020404" pitchFamily="49" charset="0"/>
            </a:endParaRPr>
          </a:p>
        </p:txBody>
      </p:sp>
      <p:sp>
        <p:nvSpPr>
          <p:cNvPr id="33" name="Rectangle 32"/>
          <p:cNvSpPr/>
          <p:nvPr/>
        </p:nvSpPr>
        <p:spPr>
          <a:xfrm>
            <a:off x="5917682" y="5115818"/>
            <a:ext cx="1304869" cy="4426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i="1" dirty="0">
                <a:solidFill>
                  <a:schemeClr val="tx1"/>
                </a:solidFill>
                <a:latin typeface="Courier New" panose="02070309020205020404" pitchFamily="49" charset="0"/>
                <a:cs typeface="Courier New" panose="02070309020205020404" pitchFamily="49" charset="0"/>
              </a:rPr>
              <a:t>« abstract » </a:t>
            </a:r>
            <a:r>
              <a:rPr lang="fr-FR" sz="1200" b="1" i="1" dirty="0" err="1" smtClean="0">
                <a:solidFill>
                  <a:schemeClr val="tx1"/>
                </a:solidFill>
                <a:latin typeface="Courier New" panose="02070309020205020404" pitchFamily="49" charset="0"/>
                <a:cs typeface="Courier New" panose="02070309020205020404" pitchFamily="49" charset="0"/>
              </a:rPr>
              <a:t>Form</a:t>
            </a:r>
            <a:endParaRPr lang="en-GB" sz="1200" b="1" i="1" dirty="0">
              <a:solidFill>
                <a:schemeClr val="tx1"/>
              </a:solidFill>
              <a:latin typeface="Courier New" panose="02070309020205020404" pitchFamily="49" charset="0"/>
              <a:cs typeface="Courier New" panose="02070309020205020404" pitchFamily="49" charset="0"/>
            </a:endParaRPr>
          </a:p>
        </p:txBody>
      </p:sp>
      <p:cxnSp>
        <p:nvCxnSpPr>
          <p:cNvPr id="34" name="Elbow Connector 72"/>
          <p:cNvCxnSpPr>
            <a:stCxn id="32" idx="1"/>
            <a:endCxn id="27" idx="3"/>
          </p:cNvCxnSpPr>
          <p:nvPr/>
        </p:nvCxnSpPr>
        <p:spPr>
          <a:xfrm rot="10800000">
            <a:off x="5459508" y="5605438"/>
            <a:ext cx="458175" cy="312475"/>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Elbow Connector 74"/>
          <p:cNvCxnSpPr>
            <a:stCxn id="33" idx="1"/>
            <a:endCxn id="27" idx="3"/>
          </p:cNvCxnSpPr>
          <p:nvPr/>
        </p:nvCxnSpPr>
        <p:spPr>
          <a:xfrm rot="10800000" flipV="1">
            <a:off x="5459508" y="5337117"/>
            <a:ext cx="458175" cy="268319"/>
          </a:xfrm>
          <a:prstGeom prst="bentConnector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36" name="Isosceles Triangle 76"/>
          <p:cNvSpPr/>
          <p:nvPr/>
        </p:nvSpPr>
        <p:spPr>
          <a:xfrm rot="16200000">
            <a:off x="5481729" y="5536565"/>
            <a:ext cx="125198" cy="137746"/>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6201274" y="2913013"/>
            <a:ext cx="1395062" cy="3290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latin typeface="Courier New" panose="02070309020205020404" pitchFamily="49" charset="0"/>
                <a:cs typeface="Courier New" panose="02070309020205020404" pitchFamily="49" charset="0"/>
              </a:rPr>
              <a:t>Style</a:t>
            </a:r>
          </a:p>
        </p:txBody>
      </p:sp>
      <p:sp>
        <p:nvSpPr>
          <p:cNvPr id="38" name="Rectangle 37"/>
          <p:cNvSpPr/>
          <p:nvPr/>
        </p:nvSpPr>
        <p:spPr>
          <a:xfrm>
            <a:off x="6201273" y="3242013"/>
            <a:ext cx="1395063" cy="2964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800" dirty="0" err="1" smtClean="0">
                <a:solidFill>
                  <a:schemeClr val="tx1"/>
                </a:solidFill>
                <a:latin typeface="Courier New" panose="02070309020205020404" pitchFamily="49" charset="0"/>
                <a:cs typeface="Courier New" panose="02070309020205020404" pitchFamily="49" charset="0"/>
              </a:rPr>
              <a:t>name</a:t>
            </a:r>
            <a:r>
              <a:rPr lang="fr-FR" sz="800" dirty="0" smtClean="0">
                <a:solidFill>
                  <a:schemeClr val="tx1"/>
                </a:solidFill>
                <a:latin typeface="Courier New" panose="02070309020205020404" pitchFamily="49" charset="0"/>
                <a:cs typeface="Courier New" panose="02070309020205020404" pitchFamily="49" charset="0"/>
              </a:rPr>
              <a:t>: String [0..1]</a:t>
            </a:r>
          </a:p>
        </p:txBody>
      </p:sp>
      <p:cxnSp>
        <p:nvCxnSpPr>
          <p:cNvPr id="39" name="Elbow Connector 79"/>
          <p:cNvCxnSpPr>
            <a:stCxn id="6" idx="3"/>
            <a:endCxn id="37" idx="0"/>
          </p:cNvCxnSpPr>
          <p:nvPr/>
        </p:nvCxnSpPr>
        <p:spPr>
          <a:xfrm>
            <a:off x="1577164" y="2490724"/>
            <a:ext cx="5321641" cy="422289"/>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0" name="TextBox 82"/>
          <p:cNvSpPr txBox="1"/>
          <p:nvPr/>
        </p:nvSpPr>
        <p:spPr>
          <a:xfrm>
            <a:off x="4296935" y="2536909"/>
            <a:ext cx="819830" cy="400110"/>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 </a:t>
            </a:r>
          </a:p>
          <a:p>
            <a:r>
              <a:rPr lang="fr-FR" sz="1000" b="1" dirty="0" err="1" smtClean="0">
                <a:latin typeface="Courier New" panose="02070309020205020404" pitchFamily="49" charset="0"/>
                <a:cs typeface="Courier New" panose="02070309020205020404" pitchFamily="49" charset="0"/>
              </a:rPr>
              <a:t>elements</a:t>
            </a:r>
            <a:endParaRPr lang="en-GB" sz="1000" b="1" dirty="0">
              <a:latin typeface="Courier New" panose="02070309020205020404" pitchFamily="49" charset="0"/>
              <a:cs typeface="Courier New" panose="02070309020205020404" pitchFamily="49" charset="0"/>
            </a:endParaRPr>
          </a:p>
        </p:txBody>
      </p:sp>
      <p:cxnSp>
        <p:nvCxnSpPr>
          <p:cNvPr id="41" name="Elbow Connector 111"/>
          <p:cNvCxnSpPr>
            <a:stCxn id="22" idx="3"/>
            <a:endCxn id="38" idx="2"/>
          </p:cNvCxnSpPr>
          <p:nvPr/>
        </p:nvCxnSpPr>
        <p:spPr>
          <a:xfrm flipV="1">
            <a:off x="3899921" y="3538457"/>
            <a:ext cx="2998884" cy="931348"/>
          </a:xfrm>
          <a:prstGeom prst="bentConnector2">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42" name="TextBox 113"/>
          <p:cNvSpPr txBox="1"/>
          <p:nvPr/>
        </p:nvSpPr>
        <p:spPr>
          <a:xfrm>
            <a:off x="6898804" y="3527312"/>
            <a:ext cx="576449" cy="400110"/>
          </a:xfrm>
          <a:prstGeom prst="rect">
            <a:avLst/>
          </a:prstGeom>
          <a:noFill/>
        </p:spPr>
        <p:txBody>
          <a:bodyPr wrap="square" rtlCol="0">
            <a:spAutoFit/>
          </a:bodyPr>
          <a:lstStyle/>
          <a:p>
            <a:r>
              <a:rPr lang="fr-FR" sz="1000" b="1" dirty="0" smtClean="0">
                <a:latin typeface="Courier New" panose="02070309020205020404" pitchFamily="49" charset="0"/>
                <a:cs typeface="Courier New" panose="02070309020205020404" pitchFamily="49" charset="0"/>
              </a:rPr>
              <a:t>1 </a:t>
            </a:r>
          </a:p>
          <a:p>
            <a:r>
              <a:rPr lang="fr-FR" sz="1000" b="1" dirty="0" smtClean="0">
                <a:latin typeface="Courier New" panose="02070309020205020404" pitchFamily="49" charset="0"/>
                <a:cs typeface="Courier New" panose="02070309020205020404" pitchFamily="49" charset="0"/>
              </a:rPr>
              <a:t>style</a:t>
            </a:r>
            <a:endParaRPr lang="en-GB" sz="1000" b="1" dirty="0">
              <a:latin typeface="Courier New" panose="02070309020205020404" pitchFamily="49" charset="0"/>
              <a:cs typeface="Courier New" panose="02070309020205020404" pitchFamily="49" charset="0"/>
            </a:endParaRPr>
          </a:p>
        </p:txBody>
      </p:sp>
      <p:sp>
        <p:nvSpPr>
          <p:cNvPr id="43" name="Rectangle 42"/>
          <p:cNvSpPr/>
          <p:nvPr/>
        </p:nvSpPr>
        <p:spPr>
          <a:xfrm>
            <a:off x="4182172" y="4049134"/>
            <a:ext cx="1124600"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800" dirty="0" err="1" smtClean="0">
                <a:solidFill>
                  <a:schemeClr val="tx1"/>
                </a:solidFill>
                <a:latin typeface="Courier New" panose="02070309020205020404" pitchFamily="49" charset="0"/>
                <a:cs typeface="Courier New" panose="02070309020205020404" pitchFamily="49" charset="0"/>
              </a:rPr>
              <a:t>vAligh</a:t>
            </a:r>
            <a:r>
              <a:rPr lang="fr-FR" sz="800" dirty="0" smtClean="0">
                <a:solidFill>
                  <a:schemeClr val="tx1"/>
                </a:solidFill>
                <a:latin typeface="Courier New" panose="02070309020205020404" pitchFamily="49" charset="0"/>
                <a:cs typeface="Courier New" panose="02070309020205020404" pitchFamily="49" charset="0"/>
              </a:rPr>
              <a:t>: </a:t>
            </a:r>
            <a:r>
              <a:rPr lang="fr-FR" sz="800" dirty="0" err="1" smtClean="0">
                <a:solidFill>
                  <a:schemeClr val="tx1"/>
                </a:solidFill>
                <a:latin typeface="Courier New" panose="02070309020205020404" pitchFamily="49" charset="0"/>
                <a:cs typeface="Courier New" panose="02070309020205020404" pitchFamily="49" charset="0"/>
              </a:rPr>
              <a:t>VAlign</a:t>
            </a:r>
            <a:endParaRPr lang="fr-FR" sz="800" dirty="0" smtClean="0">
              <a:solidFill>
                <a:schemeClr val="tx1"/>
              </a:solidFill>
              <a:latin typeface="Courier New" panose="02070309020205020404" pitchFamily="49" charset="0"/>
              <a:cs typeface="Courier New" panose="02070309020205020404" pitchFamily="49" charset="0"/>
            </a:endParaRPr>
          </a:p>
          <a:p>
            <a:r>
              <a:rPr lang="fr-FR" sz="800" dirty="0" err="1" smtClean="0">
                <a:solidFill>
                  <a:schemeClr val="tx1"/>
                </a:solidFill>
                <a:latin typeface="Courier New" panose="02070309020205020404" pitchFamily="49" charset="0"/>
                <a:cs typeface="Courier New" panose="02070309020205020404" pitchFamily="49" charset="0"/>
              </a:rPr>
              <a:t>hAlign</a:t>
            </a:r>
            <a:r>
              <a:rPr lang="fr-FR" sz="800" dirty="0" smtClean="0">
                <a:solidFill>
                  <a:schemeClr val="tx1"/>
                </a:solidFill>
                <a:latin typeface="Courier New" panose="02070309020205020404" pitchFamily="49" charset="0"/>
                <a:cs typeface="Courier New" panose="02070309020205020404" pitchFamily="49" charset="0"/>
              </a:rPr>
              <a:t>: </a:t>
            </a:r>
            <a:r>
              <a:rPr lang="fr-FR" sz="800" dirty="0" err="1" smtClean="0">
                <a:solidFill>
                  <a:schemeClr val="tx1"/>
                </a:solidFill>
                <a:latin typeface="Courier New" panose="02070309020205020404" pitchFamily="49" charset="0"/>
                <a:cs typeface="Courier New" panose="02070309020205020404" pitchFamily="49" charset="0"/>
              </a:rPr>
              <a:t>HAlign</a:t>
            </a:r>
            <a:endParaRPr lang="en-GB" sz="800" dirty="0">
              <a:solidFill>
                <a:schemeClr val="tx1"/>
              </a:solidFill>
              <a:latin typeface="Courier New" panose="02070309020205020404" pitchFamily="49" charset="0"/>
              <a:cs typeface="Courier New" panose="02070309020205020404" pitchFamily="49" charset="0"/>
            </a:endParaRPr>
          </a:p>
          <a:p>
            <a:pPr algn="ctr"/>
            <a:endParaRPr lang="en-GB" sz="800" b="1" dirty="0">
              <a:solidFill>
                <a:schemeClr val="tx1"/>
              </a:solidFill>
              <a:latin typeface="Courier New" panose="02070309020205020404" pitchFamily="49" charset="0"/>
              <a:cs typeface="Courier New" panose="02070309020205020404" pitchFamily="49" charset="0"/>
            </a:endParaRPr>
          </a:p>
        </p:txBody>
      </p:sp>
      <p:sp>
        <p:nvSpPr>
          <p:cNvPr id="44" name="TextBox 39"/>
          <p:cNvSpPr txBox="1"/>
          <p:nvPr/>
        </p:nvSpPr>
        <p:spPr>
          <a:xfrm>
            <a:off x="6141219" y="2545163"/>
            <a:ext cx="819830" cy="400110"/>
          </a:xfrm>
          <a:prstGeom prst="rect">
            <a:avLst/>
          </a:prstGeom>
          <a:noFill/>
        </p:spPr>
        <p:txBody>
          <a:bodyPr wrap="square" rtlCol="0">
            <a:spAutoFit/>
          </a:bodyPr>
          <a:lstStyle/>
          <a:p>
            <a:pPr algn="r"/>
            <a:r>
              <a:rPr lang="fr-FR" sz="1000" b="1" dirty="0" smtClean="0">
                <a:latin typeface="Courier New" panose="02070309020205020404" pitchFamily="49" charset="0"/>
                <a:cs typeface="Courier New" panose="02070309020205020404" pitchFamily="49" charset="0"/>
              </a:rPr>
              <a:t>* </a:t>
            </a:r>
          </a:p>
          <a:p>
            <a:pPr algn="r"/>
            <a:r>
              <a:rPr lang="fr-FR" sz="1000" b="1" smtClean="0">
                <a:latin typeface="Courier New" panose="02070309020205020404" pitchFamily="49" charset="0"/>
                <a:cs typeface="Courier New" panose="02070309020205020404" pitchFamily="49" charset="0"/>
              </a:rPr>
              <a:t>styles</a:t>
            </a:r>
            <a:endParaRPr lang="en-GB" sz="1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7643039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6" name="Image 5"/>
          <p:cNvPicPr>
            <a:picLocks noChangeAspect="1"/>
          </p:cNvPicPr>
          <p:nvPr/>
        </p:nvPicPr>
        <p:blipFill>
          <a:blip r:embed="rId3"/>
          <a:stretch>
            <a:fillRect/>
          </a:stretch>
        </p:blipFill>
        <p:spPr>
          <a:xfrm>
            <a:off x="3203848" y="2204864"/>
            <a:ext cx="5791292" cy="3523578"/>
          </a:xfrm>
          <a:prstGeom prst="rect">
            <a:avLst/>
          </a:prstGeom>
        </p:spPr>
      </p:pic>
      <p:sp>
        <p:nvSpPr>
          <p:cNvPr id="3" name="Rectangle 2"/>
          <p:cNvSpPr/>
          <p:nvPr/>
        </p:nvSpPr>
        <p:spPr>
          <a:xfrm>
            <a:off x="683568" y="1472840"/>
            <a:ext cx="7992888" cy="707886"/>
          </a:xfrm>
          <a:prstGeom prst="rect">
            <a:avLst/>
          </a:prstGeom>
        </p:spPr>
        <p:txBody>
          <a:bodyPr wrap="square">
            <a:spAutoFit/>
          </a:bodyPr>
          <a:lstStyle/>
          <a:p>
            <a:r>
              <a:rPr lang="en-US" dirty="0">
                <a:solidFill>
                  <a:srgbClr val="000000"/>
                </a:solidFill>
                <a:latin typeface="SFORM9"/>
              </a:rPr>
              <a:t>VCS</a:t>
            </a:r>
            <a:r>
              <a:rPr lang="en-US" b="1" dirty="0">
                <a:solidFill>
                  <a:srgbClr val="000000"/>
                </a:solidFill>
                <a:latin typeface="LinLibertineTB"/>
              </a:rPr>
              <a:t>: A </a:t>
            </a:r>
            <a:r>
              <a:rPr lang="en-US" b="1" dirty="0" smtClean="0">
                <a:solidFill>
                  <a:srgbClr val="000000"/>
                </a:solidFill>
                <a:latin typeface="LinLibertineTB"/>
              </a:rPr>
              <a:t>simplified DSL </a:t>
            </a:r>
            <a:r>
              <a:rPr lang="en-US" b="1" dirty="0">
                <a:solidFill>
                  <a:srgbClr val="000000"/>
                </a:solidFill>
                <a:latin typeface="LinLibertineTB"/>
              </a:rPr>
              <a:t>for specifying </a:t>
            </a:r>
            <a:r>
              <a:rPr lang="en-US" b="1" i="1" dirty="0" smtClean="0">
                <a:solidFill>
                  <a:srgbClr val="000000"/>
                </a:solidFill>
                <a:latin typeface="LinLibertineTBI"/>
              </a:rPr>
              <a:t>V</a:t>
            </a:r>
            <a:r>
              <a:rPr lang="en-US" b="1" dirty="0" smtClean="0">
                <a:solidFill>
                  <a:srgbClr val="000000"/>
                </a:solidFill>
                <a:latin typeface="LinLibertineTB"/>
              </a:rPr>
              <a:t>isual </a:t>
            </a:r>
            <a:r>
              <a:rPr lang="en-US" b="1" i="1" dirty="0" smtClean="0">
                <a:solidFill>
                  <a:srgbClr val="000000"/>
                </a:solidFill>
                <a:latin typeface="LinLibertineTBI"/>
              </a:rPr>
              <a:t>C</a:t>
            </a:r>
            <a:r>
              <a:rPr lang="en-US" b="1" dirty="0" smtClean="0">
                <a:solidFill>
                  <a:srgbClr val="000000"/>
                </a:solidFill>
                <a:latin typeface="LinLibertineTB"/>
              </a:rPr>
              <a:t>oncrete </a:t>
            </a:r>
            <a:r>
              <a:rPr lang="en-US" b="1" i="1" dirty="0">
                <a:solidFill>
                  <a:srgbClr val="000000"/>
                </a:solidFill>
                <a:latin typeface="LinLibertineTBI"/>
              </a:rPr>
              <a:t>S</a:t>
            </a:r>
            <a:r>
              <a:rPr lang="en-US" b="1" dirty="0">
                <a:solidFill>
                  <a:srgbClr val="000000"/>
                </a:solidFill>
                <a:latin typeface="LinLibertineTB"/>
              </a:rPr>
              <a:t>yntaxes</a:t>
            </a:r>
            <a:r>
              <a:rPr lang="en-US" dirty="0"/>
              <a:t> </a:t>
            </a:r>
            <a:br>
              <a:rPr lang="en-US" dirty="0"/>
            </a:br>
            <a:endParaRPr lang="en-US" dirty="0"/>
          </a:p>
        </p:txBody>
      </p:sp>
      <p:sp>
        <p:nvSpPr>
          <p:cNvPr id="7" name="Titre 1"/>
          <p:cNvSpPr>
            <a:spLocks noGrp="1"/>
          </p:cNvSpPr>
          <p:nvPr>
            <p:ph type="title"/>
          </p:nvPr>
        </p:nvSpPr>
        <p:spPr>
          <a:xfrm>
            <a:off x="45720" y="189941"/>
            <a:ext cx="9062784" cy="790787"/>
          </a:xfrm>
        </p:spPr>
        <p:txBody>
          <a:bodyPr/>
          <a:lstStyle/>
          <a:p>
            <a:r>
              <a:rPr lang="en-GB" sz="3600" dirty="0" smtClean="0">
                <a:latin typeface="Arial" panose="020B0604020202020204" pitchFamily="34" charset="0"/>
                <a:cs typeface="Arial" panose="020B0604020202020204" pitchFamily="34" charset="0"/>
              </a:rPr>
              <a:t>Revisiting </a:t>
            </a:r>
            <a:r>
              <a:rPr lang="en-GB" sz="3600" dirty="0">
                <a:latin typeface="Arial" panose="020B0604020202020204" pitchFamily="34" charset="0"/>
                <a:cs typeface="Arial" panose="020B0604020202020204" pitchFamily="34" charset="0"/>
              </a:rPr>
              <a:t>the </a:t>
            </a:r>
            <a:r>
              <a:rPr lang="en-GB" sz="3600" dirty="0" smtClean="0">
                <a:latin typeface="Arial" panose="020B0604020202020204" pitchFamily="34" charset="0"/>
                <a:cs typeface="Arial" panose="020B0604020202020204" pitchFamily="34" charset="0"/>
              </a:rPr>
              <a:t>FSM</a:t>
            </a:r>
            <a:br>
              <a:rPr lang="en-GB" sz="3600" dirty="0" smtClean="0">
                <a:latin typeface="Arial" panose="020B0604020202020204" pitchFamily="34" charset="0"/>
                <a:cs typeface="Arial" panose="020B0604020202020204" pitchFamily="34" charset="0"/>
              </a:rPr>
            </a:br>
            <a:r>
              <a:rPr lang="en-GB" sz="2400" b="0" dirty="0" smtClean="0">
                <a:latin typeface="Arial" panose="020B0604020202020204" pitchFamily="34" charset="0"/>
                <a:cs typeface="Arial" panose="020B0604020202020204" pitchFamily="34" charset="0"/>
              </a:rPr>
              <a:t>Overview of our proposal with an example for FSM</a:t>
            </a:r>
            <a:r>
              <a:rPr lang="en-GB" sz="3600" dirty="0" smtClean="0">
                <a:latin typeface="Arial" panose="020B0604020202020204" pitchFamily="34" charset="0"/>
                <a:cs typeface="Arial" panose="020B0604020202020204" pitchFamily="34" charset="0"/>
              </a:rPr>
              <a:t/>
            </a:r>
            <a:br>
              <a:rPr lang="en-GB" sz="3600" dirty="0" smtClean="0">
                <a:latin typeface="Arial" panose="020B0604020202020204" pitchFamily="34" charset="0"/>
                <a:cs typeface="Arial" panose="020B0604020202020204" pitchFamily="34" charset="0"/>
              </a:rPr>
            </a:br>
            <a:r>
              <a:rPr lang="en-GB" sz="3600" dirty="0" smtClean="0">
                <a:latin typeface="Arial" panose="020B0604020202020204" pitchFamily="34" charset="0"/>
                <a:cs typeface="Arial" panose="020B0604020202020204" pitchFamily="34" charset="0"/>
              </a:rPr>
              <a:t> </a:t>
            </a: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endParaRPr lang="en-GB" sz="2800" b="0" dirty="0">
              <a:latin typeface="Arial" panose="020B0604020202020204" pitchFamily="34" charset="0"/>
              <a:cs typeface="Arial" panose="020B0604020202020204" pitchFamily="34" charset="0"/>
            </a:endParaRPr>
          </a:p>
        </p:txBody>
      </p:sp>
      <p:pic>
        <p:nvPicPr>
          <p:cNvPr id="9" name="Image 8"/>
          <p:cNvPicPr>
            <a:picLocks noChangeAspect="1"/>
          </p:cNvPicPr>
          <p:nvPr/>
        </p:nvPicPr>
        <p:blipFill>
          <a:blip r:embed="rId4"/>
          <a:stretch>
            <a:fillRect/>
          </a:stretch>
        </p:blipFill>
        <p:spPr>
          <a:xfrm>
            <a:off x="179512" y="2924944"/>
            <a:ext cx="2383501" cy="1656184"/>
          </a:xfrm>
          <a:prstGeom prst="rect">
            <a:avLst/>
          </a:prstGeom>
        </p:spPr>
      </p:pic>
    </p:spTree>
    <p:extLst>
      <p:ext uri="{BB962C8B-B14F-4D97-AF65-F5344CB8AC3E}">
        <p14:creationId xmlns:p14="http://schemas.microsoft.com/office/powerpoint/2010/main" val="36632188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189941"/>
            <a:ext cx="9062784" cy="790787"/>
          </a:xfrm>
        </p:spPr>
        <p:txBody>
          <a:bodyPr/>
          <a:lstStyle/>
          <a:p>
            <a:r>
              <a:rPr lang="en-GB" sz="3600" dirty="0" smtClean="0">
                <a:latin typeface="Arial" panose="020B0604020202020204" pitchFamily="34" charset="0"/>
                <a:cs typeface="Arial" panose="020B0604020202020204" pitchFamily="34" charset="0"/>
              </a:rPr>
              <a:t>Revisiting </a:t>
            </a:r>
            <a:r>
              <a:rPr lang="en-GB" sz="3600" dirty="0">
                <a:latin typeface="Arial" panose="020B0604020202020204" pitchFamily="34" charset="0"/>
                <a:cs typeface="Arial" panose="020B0604020202020204" pitchFamily="34" charset="0"/>
              </a:rPr>
              <a:t>the </a:t>
            </a:r>
            <a:r>
              <a:rPr lang="en-GB" sz="3600" dirty="0" smtClean="0">
                <a:latin typeface="Arial" panose="020B0604020202020204" pitchFamily="34" charset="0"/>
                <a:cs typeface="Arial" panose="020B0604020202020204" pitchFamily="34" charset="0"/>
              </a:rPr>
              <a:t>FSM</a:t>
            </a:r>
            <a:br>
              <a:rPr lang="en-GB" sz="3600" dirty="0" smtClean="0">
                <a:latin typeface="Arial" panose="020B0604020202020204" pitchFamily="34" charset="0"/>
                <a:cs typeface="Arial" panose="020B0604020202020204" pitchFamily="34" charset="0"/>
              </a:rPr>
            </a:br>
            <a:r>
              <a:rPr lang="en-GB" sz="2400" b="0" dirty="0" smtClean="0">
                <a:latin typeface="Arial" panose="020B0604020202020204" pitchFamily="34" charset="0"/>
                <a:cs typeface="Arial" panose="020B0604020202020204" pitchFamily="34" charset="0"/>
              </a:rPr>
              <a:t>Overview of our proposal with an example for FSM</a:t>
            </a:r>
            <a:r>
              <a:rPr lang="en-GB" sz="3600" dirty="0" smtClean="0">
                <a:latin typeface="Arial" panose="020B0604020202020204" pitchFamily="34" charset="0"/>
                <a:cs typeface="Arial" panose="020B0604020202020204" pitchFamily="34" charset="0"/>
              </a:rPr>
              <a:t/>
            </a:r>
            <a:br>
              <a:rPr lang="en-GB" sz="3600" dirty="0" smtClean="0">
                <a:latin typeface="Arial" panose="020B0604020202020204" pitchFamily="34" charset="0"/>
                <a:cs typeface="Arial" panose="020B0604020202020204" pitchFamily="34" charset="0"/>
              </a:rPr>
            </a:br>
            <a:r>
              <a:rPr lang="en-GB" sz="3600" dirty="0" smtClean="0">
                <a:latin typeface="Arial" panose="020B0604020202020204" pitchFamily="34" charset="0"/>
                <a:cs typeface="Arial" panose="020B0604020202020204" pitchFamily="34" charset="0"/>
              </a:rPr>
              <a:t> </a:t>
            </a: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endParaRPr lang="en-GB" sz="2800" b="0" dirty="0">
              <a:latin typeface="Arial" panose="020B0604020202020204" pitchFamily="34" charset="0"/>
              <a:cs typeface="Arial" panose="020B0604020202020204" pitchFamily="34" charset="0"/>
            </a:endParaRPr>
          </a:p>
        </p:txBody>
      </p:sp>
      <p:sp>
        <p:nvSpPr>
          <p:cNvPr id="99" name="Rectangle à coins arrondis 98"/>
          <p:cNvSpPr/>
          <p:nvPr/>
        </p:nvSpPr>
        <p:spPr>
          <a:xfrm>
            <a:off x="117945" y="2569213"/>
            <a:ext cx="8888400" cy="360040"/>
          </a:xfrm>
          <a:prstGeom prst="roundRect">
            <a:avLst/>
          </a:prstGeom>
          <a:solidFill>
            <a:schemeClr val="bg1">
              <a:lumMod val="85000"/>
            </a:schemeClr>
          </a:solidFill>
          <a:ln w="12700" cap="flat" cmpd="sng">
            <a:solidFill>
              <a:schemeClr val="tx1">
                <a:lumMod val="65000"/>
                <a:lumOff val="35000"/>
              </a:schemeClr>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101" name="Organigramme : Processus 100"/>
          <p:cNvSpPr/>
          <p:nvPr/>
        </p:nvSpPr>
        <p:spPr>
          <a:xfrm>
            <a:off x="118769" y="2780348"/>
            <a:ext cx="8887576" cy="3564000"/>
          </a:xfrm>
          <a:prstGeom prst="flowChartProcess">
            <a:avLst/>
          </a:prstGeom>
          <a:solidFill>
            <a:schemeClr val="bg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fontAlgn="auto">
              <a:spcBef>
                <a:spcPts val="0"/>
              </a:spcBef>
              <a:spcAft>
                <a:spcPts val="0"/>
              </a:spcAft>
              <a:buClr>
                <a:srgbClr val="000000"/>
              </a:buClr>
              <a:buSzPts val="1350"/>
              <a:buFont typeface="Arial"/>
              <a:buNone/>
            </a:pPr>
            <a:endParaRPr lang="en-US" sz="1350" dirty="0">
              <a:latin typeface="Calibri"/>
              <a:ea typeface="Calibri"/>
              <a:cs typeface="Calibri"/>
            </a:endParaRPr>
          </a:p>
        </p:txBody>
      </p:sp>
      <p:sp>
        <p:nvSpPr>
          <p:cNvPr id="120" name="ZoneTexte 119"/>
          <p:cNvSpPr txBox="1"/>
          <p:nvPr/>
        </p:nvSpPr>
        <p:spPr>
          <a:xfrm>
            <a:off x="821884" y="2564904"/>
            <a:ext cx="2309956" cy="215444"/>
          </a:xfrm>
          <a:prstGeom prst="rect">
            <a:avLst/>
          </a:prstGeom>
          <a:noFill/>
        </p:spPr>
        <p:txBody>
          <a:bodyPr wrap="square" lIns="0" rIns="36000" rtlCol="0">
            <a:spAutoFit/>
          </a:bodyPr>
          <a:lstStyle/>
          <a:p>
            <a:r>
              <a:rPr lang="fr-FR" sz="800" b="1" dirty="0"/>
              <a:t> MA F</a:t>
            </a:r>
            <a:r>
              <a:rPr lang="fr-FR" sz="800" b="1" dirty="0" smtClean="0"/>
              <a:t>ramework</a:t>
            </a:r>
            <a:endParaRPr lang="en-US" sz="800" b="1" dirty="0"/>
          </a:p>
        </p:txBody>
      </p:sp>
      <p:sp>
        <p:nvSpPr>
          <p:cNvPr id="137" name="Freeform 117"/>
          <p:cNvSpPr>
            <a:spLocks noChangeArrowheads="1"/>
          </p:cNvSpPr>
          <p:nvPr/>
        </p:nvSpPr>
        <p:spPr bwMode="auto">
          <a:xfrm>
            <a:off x="395536" y="2624069"/>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2"/>
          </a:solidFill>
          <a:ln>
            <a:noFill/>
          </a:ln>
          <a:extLst/>
        </p:spPr>
        <p:txBody>
          <a:bodyPr wrap="none" anchor="ctr"/>
          <a:lstStyle/>
          <a:p>
            <a:endParaRPr lang="en-US" dirty="0"/>
          </a:p>
        </p:txBody>
      </p:sp>
      <p:sp>
        <p:nvSpPr>
          <p:cNvPr id="138" name="Freeform 119"/>
          <p:cNvSpPr>
            <a:spLocks noChangeArrowheads="1"/>
          </p:cNvSpPr>
          <p:nvPr/>
        </p:nvSpPr>
        <p:spPr bwMode="auto">
          <a:xfrm>
            <a:off x="539552" y="2625596"/>
            <a:ext cx="108000" cy="108000"/>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p:spPr>
        <p:txBody>
          <a:bodyPr wrap="none" anchor="ctr"/>
          <a:lstStyle/>
          <a:p>
            <a:endParaRPr lang="en-US" dirty="0"/>
          </a:p>
        </p:txBody>
      </p:sp>
      <p:sp>
        <p:nvSpPr>
          <p:cNvPr id="139" name="Freeform 120"/>
          <p:cNvSpPr>
            <a:spLocks noChangeArrowheads="1"/>
          </p:cNvSpPr>
          <p:nvPr/>
        </p:nvSpPr>
        <p:spPr bwMode="auto">
          <a:xfrm>
            <a:off x="251520" y="2623230"/>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2"/>
          </a:solidFill>
          <a:ln>
            <a:noFill/>
          </a:ln>
          <a:extLst/>
        </p:spPr>
        <p:txBody>
          <a:bodyPr wrap="none" anchor="ctr"/>
          <a:lstStyle/>
          <a:p>
            <a:endParaRPr lang="en-US" dirty="0">
              <a:ln>
                <a:solidFill>
                  <a:schemeClr val="tx1"/>
                </a:solidFill>
              </a:ln>
            </a:endParaRPr>
          </a:p>
        </p:txBody>
      </p:sp>
      <p:sp>
        <p:nvSpPr>
          <p:cNvPr id="147" name="Rectangle 146"/>
          <p:cNvSpPr/>
          <p:nvPr/>
        </p:nvSpPr>
        <p:spPr>
          <a:xfrm>
            <a:off x="2814440" y="1302686"/>
            <a:ext cx="3413744" cy="952607"/>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200" b="1" i="0" u="none" strike="noStrike" kern="1200" cap="none" spc="0" normalizeH="0" baseline="0" noProof="0" dirty="0" smtClean="0">
                <a:ln>
                  <a:noFill/>
                </a:ln>
                <a:solidFill>
                  <a:prstClr val="black"/>
                </a:solidFill>
                <a:effectLst/>
                <a:uLnTx/>
                <a:uFillTx/>
                <a:latin typeface="Calibri" panose="020F0502020204030204"/>
                <a:ea typeface="+mn-ea"/>
                <a:cs typeface="+mn-cs"/>
              </a:rPr>
              <a:t>Transformation  Specification</a:t>
            </a: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Rectangle 147"/>
          <p:cNvSpPr/>
          <p:nvPr/>
        </p:nvSpPr>
        <p:spPr>
          <a:xfrm>
            <a:off x="2900181" y="1507709"/>
            <a:ext cx="3240360" cy="662164"/>
          </a:xfrm>
          <a:prstGeom prst="rect">
            <a:avLst/>
          </a:prstGeom>
          <a:solidFill>
            <a:schemeClr val="bg1"/>
          </a:solidFill>
          <a:ln w="12700">
            <a:solidFill>
              <a:schemeClr val="tx1"/>
            </a:solidFill>
            <a:prstDash val="sysDot"/>
          </a:ln>
        </p:spPr>
        <p:txBody>
          <a:bodyPr wrap="square" lIns="0" tIns="36000" rIns="0" bIns="0">
            <a:spAutoFit/>
          </a:bodyPr>
          <a:lstStyle/>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700" b="0" i="0" u="none" strike="noStrike" kern="1200" cap="none" spc="0" normalizeH="0" baseline="0" noProof="0" dirty="0" smtClean="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    class </a:t>
            </a:r>
            <a:r>
              <a:rPr kumimoji="0" lang="en-US" sz="700" b="0" i="0" u="none" strike="noStrike" kern="1200" cap="none" spc="0" normalizeH="0" baseline="0" noProof="0" dirty="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StateAspect {</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700" b="0" i="0" u="none" strike="noStrike" kern="1200" cap="none" spc="0" normalizeH="0" baseline="0" noProof="0" dirty="0" smtClean="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700" b="0" i="0" u="none" strike="noStrike" kern="1200" cap="none" spc="0" normalizeH="0" baseline="0" noProof="0" dirty="0" smtClean="0">
                <a:ln>
                  <a:noFill/>
                </a:ln>
                <a:solidFill>
                  <a:srgbClr val="0066FF"/>
                </a:solidFill>
                <a:effectLst/>
                <a:uLnTx/>
                <a:uFillTx/>
                <a:latin typeface="Arial" panose="020B0604020202020204" pitchFamily="34" charset="0"/>
                <a:ea typeface="Times New Roman" panose="02020603050405020304" pitchFamily="18" charset="0"/>
                <a:cs typeface="Arial" panose="020B0604020202020204" pitchFamily="34" charset="0"/>
              </a:rPr>
              <a:t>@</a:t>
            </a:r>
            <a:r>
              <a:rPr kumimoji="0" lang="en-US" sz="700" b="0" i="0" u="none" strike="noStrike" kern="1200" cap="none" spc="0" normalizeH="0" baseline="0" noProof="0" dirty="0">
                <a:ln>
                  <a:noFill/>
                </a:ln>
                <a:solidFill>
                  <a:srgbClr val="0066FF"/>
                </a:solidFill>
                <a:effectLst/>
                <a:uLnTx/>
                <a:uFillTx/>
                <a:latin typeface="Arial" panose="020B0604020202020204" pitchFamily="34" charset="0"/>
                <a:ea typeface="Times New Roman" panose="02020603050405020304" pitchFamily="18" charset="0"/>
                <a:cs typeface="Arial" panose="020B0604020202020204" pitchFamily="34" charset="0"/>
              </a:rPr>
              <a:t>Step</a:t>
            </a:r>
            <a:endParaRPr kumimoji="0" lang="en-US" sz="900" b="0" i="0" u="none" strike="noStrike" kern="1200" cap="none" spc="0" normalizeH="0" baseline="0" noProof="0" dirty="0">
              <a:ln>
                <a:noFill/>
              </a:ln>
              <a:solidFill>
                <a:srgbClr val="0066FF"/>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700" b="0" i="0" u="none" strike="noStrike" kern="1200" cap="none" spc="0" normalizeH="0" baseline="0" noProof="0" dirty="0" smtClean="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	def </a:t>
            </a:r>
            <a:r>
              <a:rPr kumimoji="0" lang="en-US" sz="700" b="0" i="0" u="none" strike="noStrike" kern="1200" cap="none" spc="0" normalizeH="0" baseline="0" noProof="0" dirty="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public void step(String </a:t>
            </a:r>
            <a:r>
              <a:rPr kumimoji="0" lang="en-US" sz="700" b="0" i="0" u="none" strike="noStrike" kern="1200" cap="none" spc="0" normalizeH="0" baseline="0" noProof="0" dirty="0" smtClean="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input) </a:t>
            </a:r>
            <a:r>
              <a:rPr kumimoji="0" lang="en-US" sz="700" b="0" i="0" u="none" strike="noStrike" kern="1200" cap="none" spc="0" normalizeH="0" baseline="0" noProof="0" dirty="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base" latinLnBrk="0" hangingPunct="1">
              <a:lnSpc>
                <a:spcPct val="107000"/>
              </a:lnSpc>
              <a:spcBef>
                <a:spcPct val="0"/>
              </a:spcBef>
              <a:spcAft>
                <a:spcPts val="0"/>
              </a:spcAft>
              <a:buClrTx/>
              <a:buSzTx/>
              <a:buFontTx/>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kumimoji="0" lang="en-US" sz="700" b="0" i="0" u="none" strike="noStrike" kern="1200" cap="none" spc="0" normalizeH="0" baseline="0" noProof="0" dirty="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700" b="0" i="0" u="none" strike="noStrike" kern="1200" cap="none" spc="0" normalizeH="0" baseline="0" noProof="0" dirty="0" smtClean="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 </a:t>
            </a:r>
            <a:r>
              <a:rPr kumimoji="0" lang="en-US" sz="700" b="0" i="0" u="none" strike="noStrike" kern="1200" cap="none" spc="0" normalizeH="0" baseline="0" noProof="0" dirty="0">
                <a:ln>
                  <a:noFill/>
                </a:ln>
                <a:solidFill>
                  <a:srgbClr val="24292F"/>
                </a:solidFill>
                <a:effectLst/>
                <a:uLnTx/>
                <a:uFillTx/>
                <a:latin typeface="Arial" panose="020B0604020202020204" pitchFamily="34" charset="0"/>
                <a:ea typeface="Times New Roman" panose="02020603050405020304" pitchFamily="18" charset="0"/>
                <a:cs typeface="Arial" panose="020B0604020202020204" pitchFamily="34" charset="0"/>
              </a:rPr>
              <a:t>Get the valid transitions	</a:t>
            </a:r>
          </a:p>
          <a:p>
            <a:pPr marL="0" marR="0" lvl="0" indent="0" algn="l" defTabSz="914400" rtl="0" eaLnBrk="1" fontAlgn="base" latinLnBrk="0" hangingPunct="1">
              <a:lnSpc>
                <a:spcPct val="107000"/>
              </a:lnSpc>
              <a:spcBef>
                <a:spcPct val="0"/>
              </a:spcBef>
              <a:spcAft>
                <a:spcPts val="800"/>
              </a:spcAft>
              <a:buClrTx/>
              <a:buSzTx/>
              <a:buFontTx/>
              <a:buNone/>
              <a:tabLst/>
              <a:defRPr/>
            </a:pPr>
            <a:r>
              <a:rPr kumimoji="0" lang="en-US" sz="900" b="0" i="0" u="none" strike="noStrike" kern="1200" cap="none" spc="0" normalizeH="0" baseline="0" noProof="0" dirty="0" smtClean="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rPr>
              <a:t> 	…..</a:t>
            </a:r>
            <a:endParaRPr kumimoji="0" lang="en-US" sz="9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217" name="Rectangle à coins arrondis 216"/>
          <p:cNvSpPr/>
          <p:nvPr/>
        </p:nvSpPr>
        <p:spPr>
          <a:xfrm>
            <a:off x="5975088" y="2880493"/>
            <a:ext cx="2923200" cy="360040"/>
          </a:xfrm>
          <a:prstGeom prst="roundRect">
            <a:avLst>
              <a:gd name="adj" fmla="val 17272"/>
            </a:avLst>
          </a:prstGeom>
          <a:solidFill>
            <a:schemeClr val="bg1">
              <a:lumMod val="85000"/>
            </a:schemeClr>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219" name="ZoneTexte 218"/>
          <p:cNvSpPr txBox="1"/>
          <p:nvPr/>
        </p:nvSpPr>
        <p:spPr>
          <a:xfrm>
            <a:off x="6253881" y="2924944"/>
            <a:ext cx="2782615" cy="369332"/>
          </a:xfrm>
          <a:prstGeom prst="rect">
            <a:avLst/>
          </a:prstGeom>
          <a:noFill/>
        </p:spPr>
        <p:txBody>
          <a:bodyPr wrap="square" lIns="0" tIns="0" rIns="0" bIns="0" rtlCol="0" anchor="ctr" anchorCtr="0">
            <a:spAutoFit/>
          </a:bodyPr>
          <a:lstStyle/>
          <a:p>
            <a:pPr algn="ctr"/>
            <a:r>
              <a:rPr lang="fr-FR" sz="800" b="1" dirty="0" err="1"/>
              <a:t>Attach</a:t>
            </a:r>
            <a:r>
              <a:rPr lang="fr-FR" sz="800" b="1" dirty="0"/>
              <a:t> </a:t>
            </a:r>
            <a:r>
              <a:rPr lang="fr-FR" sz="800" b="1" dirty="0" smtClean="0"/>
              <a:t>Animations </a:t>
            </a:r>
            <a:r>
              <a:rPr lang="fr-FR" sz="800" b="1" dirty="0" err="1" smtClean="0"/>
              <a:t>Units</a:t>
            </a:r>
            <a:r>
              <a:rPr lang="fr-FR" sz="800" b="1" dirty="0" smtClean="0"/>
              <a:t>  </a:t>
            </a:r>
            <a:r>
              <a:rPr lang="fr-FR" sz="800" b="1" dirty="0"/>
              <a:t>to Transformation </a:t>
            </a:r>
            <a:r>
              <a:rPr lang="fr-FR" sz="800" b="1" dirty="0" err="1"/>
              <a:t>Units</a:t>
            </a:r>
            <a:r>
              <a:rPr lang="fr-FR" sz="800" b="1" dirty="0"/>
              <a:t>. </a:t>
            </a:r>
            <a:br>
              <a:rPr lang="fr-FR" sz="800" b="1" dirty="0"/>
            </a:br>
            <a:endParaRPr lang="fr-FR" sz="800" b="1" dirty="0"/>
          </a:p>
          <a:p>
            <a:pPr algn="ctr"/>
            <a:endParaRPr lang="fr-FR" sz="800" b="1" dirty="0"/>
          </a:p>
        </p:txBody>
      </p:sp>
      <p:sp>
        <p:nvSpPr>
          <p:cNvPr id="220" name="Freeform 117"/>
          <p:cNvSpPr>
            <a:spLocks noChangeArrowheads="1"/>
          </p:cNvSpPr>
          <p:nvPr/>
        </p:nvSpPr>
        <p:spPr bwMode="auto">
          <a:xfrm>
            <a:off x="6156176" y="2955432"/>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2"/>
          </a:solidFill>
          <a:ln>
            <a:noFill/>
          </a:ln>
          <a:extLst/>
        </p:spPr>
        <p:txBody>
          <a:bodyPr wrap="none" anchor="ctr"/>
          <a:lstStyle/>
          <a:p>
            <a:endParaRPr lang="en-US" dirty="0"/>
          </a:p>
        </p:txBody>
      </p:sp>
      <p:sp>
        <p:nvSpPr>
          <p:cNvPr id="221" name="Freeform 119"/>
          <p:cNvSpPr>
            <a:spLocks noChangeArrowheads="1"/>
          </p:cNvSpPr>
          <p:nvPr/>
        </p:nvSpPr>
        <p:spPr bwMode="auto">
          <a:xfrm>
            <a:off x="6300192" y="2956959"/>
            <a:ext cx="108000" cy="108000"/>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p:spPr>
        <p:txBody>
          <a:bodyPr wrap="none" anchor="ctr"/>
          <a:lstStyle/>
          <a:p>
            <a:endParaRPr lang="en-US" dirty="0"/>
          </a:p>
        </p:txBody>
      </p:sp>
      <p:sp>
        <p:nvSpPr>
          <p:cNvPr id="222" name="Freeform 120"/>
          <p:cNvSpPr>
            <a:spLocks noChangeArrowheads="1"/>
          </p:cNvSpPr>
          <p:nvPr/>
        </p:nvSpPr>
        <p:spPr bwMode="auto">
          <a:xfrm>
            <a:off x="6012160" y="2954593"/>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2"/>
          </a:solidFill>
          <a:ln>
            <a:noFill/>
          </a:ln>
          <a:extLst/>
        </p:spPr>
        <p:txBody>
          <a:bodyPr wrap="none" anchor="ctr"/>
          <a:lstStyle/>
          <a:p>
            <a:endParaRPr lang="en-US" dirty="0">
              <a:ln>
                <a:solidFill>
                  <a:schemeClr val="tx1"/>
                </a:solidFill>
              </a:ln>
            </a:endParaRPr>
          </a:p>
        </p:txBody>
      </p:sp>
      <p:cxnSp>
        <p:nvCxnSpPr>
          <p:cNvPr id="370" name="Connecteur droit avec flèche 369"/>
          <p:cNvCxnSpPr/>
          <p:nvPr/>
        </p:nvCxnSpPr>
        <p:spPr>
          <a:xfrm>
            <a:off x="4447547" y="2276872"/>
            <a:ext cx="0" cy="2520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2" name="Organigramme : Processus 371"/>
          <p:cNvSpPr/>
          <p:nvPr/>
        </p:nvSpPr>
        <p:spPr>
          <a:xfrm>
            <a:off x="5975051" y="3140968"/>
            <a:ext cx="2923237" cy="3168000"/>
          </a:xfrm>
          <a:prstGeom prst="flowChartProcess">
            <a:avLst/>
          </a:prstGeom>
          <a:solidFill>
            <a:schemeClr val="bg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fontAlgn="auto">
              <a:spcBef>
                <a:spcPts val="0"/>
              </a:spcBef>
              <a:spcAft>
                <a:spcPts val="0"/>
              </a:spcAft>
              <a:buClr>
                <a:srgbClr val="000000"/>
              </a:buClr>
              <a:buSzPts val="1350"/>
              <a:buFont typeface="Arial"/>
              <a:buNone/>
            </a:pPr>
            <a:endParaRPr lang="fr-BE" sz="1350" dirty="0">
              <a:latin typeface="Calibri"/>
              <a:ea typeface="Calibri"/>
              <a:cs typeface="Calibri"/>
            </a:endParaRPr>
          </a:p>
        </p:txBody>
      </p:sp>
      <p:cxnSp>
        <p:nvCxnSpPr>
          <p:cNvPr id="373" name="Connecteur droit 372"/>
          <p:cNvCxnSpPr/>
          <p:nvPr/>
        </p:nvCxnSpPr>
        <p:spPr>
          <a:xfrm>
            <a:off x="6958098" y="3984568"/>
            <a:ext cx="756000" cy="0"/>
          </a:xfrm>
          <a:prstGeom prst="line">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cxnSp>
      <p:sp>
        <p:nvSpPr>
          <p:cNvPr id="374" name="Ellipse 373"/>
          <p:cNvSpPr/>
          <p:nvPr/>
        </p:nvSpPr>
        <p:spPr>
          <a:xfrm>
            <a:off x="6919285" y="3962999"/>
            <a:ext cx="45719" cy="4571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6" name="Rectangle 375"/>
          <p:cNvSpPr/>
          <p:nvPr/>
        </p:nvSpPr>
        <p:spPr>
          <a:xfrm>
            <a:off x="6229901" y="3898111"/>
            <a:ext cx="684000" cy="177856"/>
          </a:xfrm>
          <a:prstGeom prst="rect">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800" b="1" dirty="0">
                <a:solidFill>
                  <a:schemeClr val="tx1"/>
                </a:solidFill>
                <a:latin typeface="Arial" panose="020B0604020202020204" pitchFamily="34" charset="0"/>
                <a:cs typeface="Arial" panose="020B0604020202020204" pitchFamily="34" charset="0"/>
              </a:rPr>
              <a:t>MT Spec.</a:t>
            </a:r>
          </a:p>
        </p:txBody>
      </p:sp>
      <p:sp>
        <p:nvSpPr>
          <p:cNvPr id="379" name="Ellipse 378"/>
          <p:cNvSpPr/>
          <p:nvPr/>
        </p:nvSpPr>
        <p:spPr>
          <a:xfrm>
            <a:off x="7064558" y="4600345"/>
            <a:ext cx="45719" cy="4571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9" name="Rectangle 398"/>
          <p:cNvSpPr/>
          <p:nvPr/>
        </p:nvSpPr>
        <p:spPr>
          <a:xfrm>
            <a:off x="7706300" y="4725144"/>
            <a:ext cx="540000" cy="252000"/>
          </a:xfrm>
          <a:prstGeom prst="rect">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smtClean="0">
                <a:solidFill>
                  <a:srgbClr val="000000"/>
                </a:solidFill>
                <a:latin typeface="Arial" panose="020B0604020202020204" pitchFamily="34" charset="0"/>
                <a:cs typeface="Arial" panose="020B0604020202020204" pitchFamily="34" charset="0"/>
              </a:rPr>
              <a:t>Connector</a:t>
            </a:r>
            <a:r>
              <a:rPr lang="en-US" sz="200" dirty="0">
                <a:solidFill>
                  <a:srgbClr val="000000"/>
                </a:solidFill>
                <a:latin typeface="SFORM9"/>
              </a:rPr>
              <a:t/>
            </a:r>
            <a:br>
              <a:rPr lang="en-US" sz="200" dirty="0">
                <a:solidFill>
                  <a:srgbClr val="000000"/>
                </a:solidFill>
                <a:latin typeface="SFORM9"/>
              </a:rPr>
            </a:br>
            <a:r>
              <a:rPr lang="en-US" sz="200" dirty="0" smtClean="0">
                <a:solidFill>
                  <a:srgbClr val="000000"/>
                </a:solidFill>
                <a:latin typeface="LinLibertineT"/>
              </a:rPr>
              <a:t>.</a:t>
            </a:r>
          </a:p>
          <a:p>
            <a:pPr algn="ctr"/>
            <a:r>
              <a:rPr lang="en-US" sz="800" dirty="0">
                <a:solidFill>
                  <a:srgbClr val="000000"/>
                </a:solidFill>
                <a:latin typeface="Arial" panose="020B0604020202020204" pitchFamily="34" charset="0"/>
                <a:cs typeface="Arial" panose="020B0604020202020204" pitchFamily="34" charset="0"/>
              </a:rPr>
              <a:t>BLINK</a:t>
            </a:r>
            <a:endParaRPr lang="en-US" sz="600" dirty="0">
              <a:solidFill>
                <a:schemeClr val="tx1"/>
              </a:solidFill>
              <a:latin typeface="Arial" panose="020B0604020202020204" pitchFamily="34" charset="0"/>
              <a:cs typeface="Arial" panose="020B0604020202020204" pitchFamily="34" charset="0"/>
            </a:endParaRPr>
          </a:p>
        </p:txBody>
      </p:sp>
      <p:cxnSp>
        <p:nvCxnSpPr>
          <p:cNvPr id="404" name="Connecteur droit 403"/>
          <p:cNvCxnSpPr>
            <a:stCxn id="379" idx="6"/>
            <a:endCxn id="125" idx="1"/>
          </p:cNvCxnSpPr>
          <p:nvPr/>
        </p:nvCxnSpPr>
        <p:spPr>
          <a:xfrm flipV="1">
            <a:off x="7110277" y="4416088"/>
            <a:ext cx="596023" cy="20711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2" name="Connecteur droit 421"/>
          <p:cNvCxnSpPr/>
          <p:nvPr/>
        </p:nvCxnSpPr>
        <p:spPr>
          <a:xfrm>
            <a:off x="6119613" y="3984568"/>
            <a:ext cx="0" cy="1170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3" name="Connecteur droit 422"/>
          <p:cNvCxnSpPr/>
          <p:nvPr/>
        </p:nvCxnSpPr>
        <p:spPr>
          <a:xfrm>
            <a:off x="6114561" y="3984568"/>
            <a:ext cx="11534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4" name="Connecteur droit 423"/>
          <p:cNvCxnSpPr/>
          <p:nvPr/>
        </p:nvCxnSpPr>
        <p:spPr>
          <a:xfrm>
            <a:off x="6114561" y="4653136"/>
            <a:ext cx="216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425" name="Ellipse 424"/>
          <p:cNvSpPr/>
          <p:nvPr/>
        </p:nvSpPr>
        <p:spPr>
          <a:xfrm>
            <a:off x="6310025" y="4497185"/>
            <a:ext cx="758089" cy="299967"/>
          </a:xfrm>
          <a:prstGeom prst="ellipse">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800" dirty="0" smtClean="0">
                <a:solidFill>
                  <a:schemeClr val="tx1"/>
                </a:solidFill>
                <a:latin typeface="Arial" panose="020B0604020202020204" pitchFamily="34" charset="0"/>
                <a:cs typeface="Arial" panose="020B0604020202020204" pitchFamily="34" charset="0"/>
              </a:rPr>
              <a:t>Firing</a:t>
            </a:r>
            <a:endParaRPr lang="en-US" sz="1000" dirty="0">
              <a:solidFill>
                <a:schemeClr val="tx1"/>
              </a:solidFill>
              <a:latin typeface="Arial" panose="020B0604020202020204" pitchFamily="34" charset="0"/>
              <a:cs typeface="Arial" panose="020B0604020202020204" pitchFamily="34" charset="0"/>
            </a:endParaRPr>
          </a:p>
        </p:txBody>
      </p:sp>
      <p:sp>
        <p:nvSpPr>
          <p:cNvPr id="426" name="Ellipse 425"/>
          <p:cNvSpPr/>
          <p:nvPr/>
        </p:nvSpPr>
        <p:spPr>
          <a:xfrm>
            <a:off x="7032047" y="4685652"/>
            <a:ext cx="45719" cy="4571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7" name="Connecteur droit 426"/>
          <p:cNvCxnSpPr/>
          <p:nvPr/>
        </p:nvCxnSpPr>
        <p:spPr>
          <a:xfrm>
            <a:off x="6114561" y="5157192"/>
            <a:ext cx="252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432" name="Ellipse 431"/>
          <p:cNvSpPr/>
          <p:nvPr/>
        </p:nvSpPr>
        <p:spPr>
          <a:xfrm>
            <a:off x="7046561" y="5169127"/>
            <a:ext cx="45719" cy="45719"/>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4" name="Connecteur droit 443"/>
          <p:cNvCxnSpPr/>
          <p:nvPr/>
        </p:nvCxnSpPr>
        <p:spPr>
          <a:xfrm>
            <a:off x="8244613" y="4416088"/>
            <a:ext cx="4032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5" name="Connecteur droit 444"/>
          <p:cNvCxnSpPr/>
          <p:nvPr/>
        </p:nvCxnSpPr>
        <p:spPr>
          <a:xfrm>
            <a:off x="8244613" y="4851144"/>
            <a:ext cx="396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7" name="Connecteur droit 446"/>
          <p:cNvCxnSpPr/>
          <p:nvPr/>
        </p:nvCxnSpPr>
        <p:spPr>
          <a:xfrm>
            <a:off x="8229310" y="5293170"/>
            <a:ext cx="4140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458" name="Triangle isocèle 457"/>
          <p:cNvSpPr/>
          <p:nvPr/>
        </p:nvSpPr>
        <p:spPr>
          <a:xfrm rot="10800000">
            <a:off x="6082602" y="4214011"/>
            <a:ext cx="72008" cy="7200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0" name="Connecteur droit 459"/>
          <p:cNvCxnSpPr/>
          <p:nvPr/>
        </p:nvCxnSpPr>
        <p:spPr>
          <a:xfrm flipV="1">
            <a:off x="8314267" y="4189870"/>
            <a:ext cx="0" cy="72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2" name="Connecteur droit 461"/>
          <p:cNvCxnSpPr/>
          <p:nvPr/>
        </p:nvCxnSpPr>
        <p:spPr>
          <a:xfrm flipV="1">
            <a:off x="8316416" y="3988792"/>
            <a:ext cx="0" cy="18000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465" name="Rectangle 464"/>
          <p:cNvSpPr/>
          <p:nvPr/>
        </p:nvSpPr>
        <p:spPr>
          <a:xfrm>
            <a:off x="7721704" y="3861072"/>
            <a:ext cx="676554" cy="216000"/>
          </a:xfrm>
          <a:prstGeom prst="rect">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800" b="1" dirty="0" smtClean="0">
                <a:solidFill>
                  <a:schemeClr val="tx1"/>
                </a:solidFill>
                <a:latin typeface="Arial" panose="020B0604020202020204" pitchFamily="34" charset="0"/>
                <a:cs typeface="Arial" panose="020B0604020202020204" pitchFamily="34" charset="0"/>
              </a:rPr>
              <a:t>MA </a:t>
            </a:r>
            <a:r>
              <a:rPr lang="fr-FR" sz="800" b="1" dirty="0">
                <a:solidFill>
                  <a:schemeClr val="tx1"/>
                </a:solidFill>
                <a:latin typeface="Arial" panose="020B0604020202020204" pitchFamily="34" charset="0"/>
                <a:cs typeface="Arial" panose="020B0604020202020204" pitchFamily="34" charset="0"/>
              </a:rPr>
              <a:t>Spec.</a:t>
            </a:r>
          </a:p>
        </p:txBody>
      </p:sp>
      <p:sp>
        <p:nvSpPr>
          <p:cNvPr id="506" name="Rectangle à coins arrondis 505"/>
          <p:cNvSpPr/>
          <p:nvPr/>
        </p:nvSpPr>
        <p:spPr>
          <a:xfrm>
            <a:off x="1760643" y="2893750"/>
            <a:ext cx="3758400" cy="289214"/>
          </a:xfrm>
          <a:prstGeom prst="roundRect">
            <a:avLst>
              <a:gd name="adj" fmla="val 17272"/>
            </a:avLst>
          </a:prstGeom>
          <a:solidFill>
            <a:schemeClr val="bg1">
              <a:lumMod val="85000"/>
            </a:schemeClr>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07" name="Rectangle 506"/>
          <p:cNvSpPr/>
          <p:nvPr/>
        </p:nvSpPr>
        <p:spPr>
          <a:xfrm>
            <a:off x="1763687" y="3128220"/>
            <a:ext cx="3758169" cy="3181099"/>
          </a:xfrm>
          <a:prstGeom prst="rect">
            <a:avLst/>
          </a:prstGeom>
          <a:solidFill>
            <a:schemeClr val="bg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fontAlgn="auto">
              <a:spcBef>
                <a:spcPts val="0"/>
              </a:spcBef>
              <a:spcAft>
                <a:spcPts val="0"/>
              </a:spcAft>
              <a:buClr>
                <a:srgbClr val="000000"/>
              </a:buClr>
              <a:buSzPts val="1350"/>
              <a:buFont typeface="Arial"/>
              <a:buNone/>
            </a:pPr>
            <a:endParaRPr lang="en-US" sz="1350">
              <a:solidFill>
                <a:schemeClr val="tx1"/>
              </a:solidFill>
              <a:latin typeface="Calibri"/>
              <a:ea typeface="Calibri"/>
              <a:cs typeface="Calibri"/>
            </a:endParaRPr>
          </a:p>
        </p:txBody>
      </p:sp>
      <p:sp>
        <p:nvSpPr>
          <p:cNvPr id="508" name="ZoneTexte 507"/>
          <p:cNvSpPr txBox="1"/>
          <p:nvPr/>
        </p:nvSpPr>
        <p:spPr>
          <a:xfrm>
            <a:off x="2306053" y="2945849"/>
            <a:ext cx="1113819" cy="123111"/>
          </a:xfrm>
          <a:prstGeom prst="rect">
            <a:avLst/>
          </a:prstGeom>
          <a:noFill/>
        </p:spPr>
        <p:txBody>
          <a:bodyPr wrap="square" lIns="0" tIns="0" rIns="0" bIns="0" rtlCol="0" anchor="ctr" anchorCtr="0">
            <a:spAutoFit/>
          </a:bodyPr>
          <a:lstStyle/>
          <a:p>
            <a:pPr algn="ctr"/>
            <a:r>
              <a:rPr lang="fr-FR" sz="800" b="1" dirty="0" smtClean="0"/>
              <a:t>Define Unit Animation</a:t>
            </a:r>
            <a:endParaRPr lang="fr-FR" sz="800" b="1" dirty="0"/>
          </a:p>
        </p:txBody>
      </p:sp>
      <p:sp>
        <p:nvSpPr>
          <p:cNvPr id="509" name="Freeform 117"/>
          <p:cNvSpPr>
            <a:spLocks noChangeArrowheads="1"/>
          </p:cNvSpPr>
          <p:nvPr/>
        </p:nvSpPr>
        <p:spPr bwMode="auto">
          <a:xfrm>
            <a:off x="1964255" y="2957759"/>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2"/>
          </a:solidFill>
          <a:ln>
            <a:noFill/>
          </a:ln>
          <a:extLst/>
        </p:spPr>
        <p:txBody>
          <a:bodyPr wrap="none" anchor="ctr"/>
          <a:lstStyle/>
          <a:p>
            <a:endParaRPr lang="en-US" dirty="0"/>
          </a:p>
        </p:txBody>
      </p:sp>
      <p:sp>
        <p:nvSpPr>
          <p:cNvPr id="510" name="Freeform 119"/>
          <p:cNvSpPr>
            <a:spLocks noChangeArrowheads="1"/>
          </p:cNvSpPr>
          <p:nvPr/>
        </p:nvSpPr>
        <p:spPr bwMode="auto">
          <a:xfrm>
            <a:off x="2100023" y="2959286"/>
            <a:ext cx="108000" cy="108000"/>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p:spPr>
        <p:txBody>
          <a:bodyPr wrap="none" anchor="ctr"/>
          <a:lstStyle/>
          <a:p>
            <a:endParaRPr lang="en-US" dirty="0"/>
          </a:p>
        </p:txBody>
      </p:sp>
      <p:sp>
        <p:nvSpPr>
          <p:cNvPr id="511" name="Freeform 120"/>
          <p:cNvSpPr>
            <a:spLocks noChangeArrowheads="1"/>
          </p:cNvSpPr>
          <p:nvPr/>
        </p:nvSpPr>
        <p:spPr bwMode="auto">
          <a:xfrm>
            <a:off x="1830918" y="2956920"/>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2"/>
          </a:solidFill>
          <a:ln>
            <a:noFill/>
          </a:ln>
          <a:extLst/>
        </p:spPr>
        <p:txBody>
          <a:bodyPr wrap="none" anchor="ctr"/>
          <a:lstStyle/>
          <a:p>
            <a:endParaRPr lang="en-US" dirty="0">
              <a:ln>
                <a:solidFill>
                  <a:schemeClr val="tx1"/>
                </a:solidFill>
              </a:ln>
            </a:endParaRPr>
          </a:p>
        </p:txBody>
      </p:sp>
      <p:sp>
        <p:nvSpPr>
          <p:cNvPr id="512" name="Rectangle à coins arrondis 511"/>
          <p:cNvSpPr/>
          <p:nvPr/>
        </p:nvSpPr>
        <p:spPr>
          <a:xfrm>
            <a:off x="1907704" y="3249000"/>
            <a:ext cx="631296" cy="180000"/>
          </a:xfrm>
          <a:prstGeom prst="roundRect">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800" dirty="0">
                <a:solidFill>
                  <a:schemeClr val="bg1"/>
                </a:solidFill>
                <a:latin typeface="Arial" panose="020B0604020202020204" pitchFamily="34" charset="0"/>
                <a:cs typeface="Arial" panose="020B0604020202020204" pitchFamily="34" charset="0"/>
              </a:rPr>
              <a:t>+ Insert </a:t>
            </a:r>
            <a:r>
              <a:rPr lang="fr-FR" sz="800" dirty="0" smtClean="0">
                <a:solidFill>
                  <a:schemeClr val="bg1"/>
                </a:solidFill>
                <a:latin typeface="Arial" panose="020B0604020202020204" pitchFamily="34" charset="0"/>
                <a:cs typeface="Arial" panose="020B0604020202020204" pitchFamily="34" charset="0"/>
              </a:rPr>
              <a:t>UA</a:t>
            </a:r>
            <a:endParaRPr lang="fr-FR" sz="800" dirty="0">
              <a:solidFill>
                <a:schemeClr val="bg1"/>
              </a:solidFill>
              <a:latin typeface="Arial" panose="020B0604020202020204" pitchFamily="34" charset="0"/>
              <a:cs typeface="Arial" panose="020B0604020202020204" pitchFamily="34" charset="0"/>
            </a:endParaRPr>
          </a:p>
        </p:txBody>
      </p:sp>
      <p:sp>
        <p:nvSpPr>
          <p:cNvPr id="513" name="Rectangle à coins arrondis 512"/>
          <p:cNvSpPr/>
          <p:nvPr/>
        </p:nvSpPr>
        <p:spPr>
          <a:xfrm>
            <a:off x="3023936" y="4653160"/>
            <a:ext cx="972000" cy="216000"/>
          </a:xfrm>
          <a:prstGeom prst="roundRect">
            <a:avLst/>
          </a:prstGeom>
          <a:solidFill>
            <a:srgbClr val="2F2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dirty="0" smtClean="0">
                <a:solidFill>
                  <a:schemeClr val="bg1"/>
                </a:solidFill>
                <a:latin typeface="Arial" panose="020B0604020202020204" pitchFamily="34" charset="0"/>
                <a:cs typeface="Arial" panose="020B0604020202020204" pitchFamily="34" charset="0"/>
              </a:rPr>
              <a:t>Animation RUN</a:t>
            </a:r>
            <a:endParaRPr lang="fr-FR" sz="800" dirty="0">
              <a:solidFill>
                <a:schemeClr val="bg1"/>
              </a:solidFill>
              <a:latin typeface="Arial" panose="020B0604020202020204" pitchFamily="34" charset="0"/>
              <a:cs typeface="Arial" panose="020B0604020202020204" pitchFamily="34" charset="0"/>
            </a:endParaRPr>
          </a:p>
        </p:txBody>
      </p:sp>
      <p:sp>
        <p:nvSpPr>
          <p:cNvPr id="514" name="Rectangle à coins arrondis 513"/>
          <p:cNvSpPr/>
          <p:nvPr/>
        </p:nvSpPr>
        <p:spPr>
          <a:xfrm>
            <a:off x="2627784" y="3249000"/>
            <a:ext cx="795219" cy="180000"/>
          </a:xfrm>
          <a:prstGeom prst="roundRect">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800" dirty="0">
                <a:solidFill>
                  <a:schemeClr val="bg1"/>
                </a:solidFill>
                <a:latin typeface="Arial" panose="020B0604020202020204" pitchFamily="34" charset="0"/>
                <a:cs typeface="Arial" panose="020B0604020202020204" pitchFamily="34" charset="0"/>
              </a:rPr>
              <a:t>+ </a:t>
            </a:r>
            <a:r>
              <a:rPr lang="fr-FR" sz="800" dirty="0" smtClean="0">
                <a:solidFill>
                  <a:schemeClr val="bg1"/>
                </a:solidFill>
                <a:latin typeface="Arial" panose="020B0604020202020204" pitchFamily="34" charset="0"/>
                <a:cs typeface="Arial" panose="020B0604020202020204" pitchFamily="34" charset="0"/>
              </a:rPr>
              <a:t>Insert Element</a:t>
            </a:r>
            <a:endParaRPr lang="fr-FR" sz="800" dirty="0">
              <a:solidFill>
                <a:schemeClr val="bg1"/>
              </a:solidFill>
              <a:latin typeface="Arial" panose="020B0604020202020204" pitchFamily="34" charset="0"/>
              <a:cs typeface="Arial" panose="020B0604020202020204" pitchFamily="34" charset="0"/>
            </a:endParaRPr>
          </a:p>
        </p:txBody>
      </p:sp>
      <p:sp>
        <p:nvSpPr>
          <p:cNvPr id="515" name="Rectangle à coins arrondis 514"/>
          <p:cNvSpPr/>
          <p:nvPr/>
        </p:nvSpPr>
        <p:spPr>
          <a:xfrm>
            <a:off x="3606830" y="3249000"/>
            <a:ext cx="1037178" cy="180000"/>
          </a:xfrm>
          <a:prstGeom prst="roundRect">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800" dirty="0">
                <a:solidFill>
                  <a:schemeClr val="bg1"/>
                </a:solidFill>
                <a:latin typeface="Arial" panose="020B0604020202020204" pitchFamily="34" charset="0"/>
                <a:cs typeface="Arial" panose="020B0604020202020204" pitchFamily="34" charset="0"/>
              </a:rPr>
              <a:t>+ </a:t>
            </a:r>
            <a:r>
              <a:rPr lang="fr-FR" sz="800" dirty="0" smtClean="0">
                <a:solidFill>
                  <a:schemeClr val="bg1"/>
                </a:solidFill>
                <a:latin typeface="Arial" panose="020B0604020202020204" pitchFamily="34" charset="0"/>
                <a:cs typeface="Arial" panose="020B0604020202020204" pitchFamily="34" charset="0"/>
              </a:rPr>
              <a:t>Customize Element</a:t>
            </a:r>
            <a:endParaRPr lang="fr-FR" sz="800" dirty="0">
              <a:solidFill>
                <a:schemeClr val="bg1"/>
              </a:solidFill>
              <a:latin typeface="Arial" panose="020B0604020202020204" pitchFamily="34" charset="0"/>
              <a:cs typeface="Arial" panose="020B0604020202020204" pitchFamily="34" charset="0"/>
            </a:endParaRPr>
          </a:p>
        </p:txBody>
      </p:sp>
      <p:sp>
        <p:nvSpPr>
          <p:cNvPr id="516" name="Rectangle à coins arrondis 515"/>
          <p:cNvSpPr/>
          <p:nvPr/>
        </p:nvSpPr>
        <p:spPr>
          <a:xfrm>
            <a:off x="1823406" y="5013176"/>
            <a:ext cx="1512168" cy="360040"/>
          </a:xfrm>
          <a:prstGeom prst="roundRect">
            <a:avLst>
              <a:gd name="adj" fmla="val 17272"/>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17" name="Organigramme : Processus 516"/>
          <p:cNvSpPr/>
          <p:nvPr/>
        </p:nvSpPr>
        <p:spPr>
          <a:xfrm>
            <a:off x="1823406" y="5211202"/>
            <a:ext cx="1512168" cy="866522"/>
          </a:xfrm>
          <a:prstGeom prst="flowChartProcess">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18" name="Rectangle 517"/>
          <p:cNvSpPr/>
          <p:nvPr/>
        </p:nvSpPr>
        <p:spPr>
          <a:xfrm>
            <a:off x="2179361" y="5674450"/>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fr-BE" sz="800" dirty="0">
                <a:solidFill>
                  <a:schemeClr val="tx1"/>
                </a:solidFill>
              </a:rPr>
              <a:t>3 seconds</a:t>
            </a:r>
            <a:endParaRPr lang="en-US" sz="800" dirty="0">
              <a:solidFill>
                <a:schemeClr val="tx1"/>
              </a:solidFill>
            </a:endParaRPr>
          </a:p>
        </p:txBody>
      </p:sp>
      <p:sp>
        <p:nvSpPr>
          <p:cNvPr id="520" name="ZoneTexte 519"/>
          <p:cNvSpPr txBox="1"/>
          <p:nvPr/>
        </p:nvSpPr>
        <p:spPr>
          <a:xfrm>
            <a:off x="2106967" y="5044681"/>
            <a:ext cx="1188000" cy="123111"/>
          </a:xfrm>
          <a:prstGeom prst="rect">
            <a:avLst/>
          </a:prstGeom>
          <a:noFill/>
        </p:spPr>
        <p:txBody>
          <a:bodyPr wrap="square" lIns="0" tIns="0" rIns="0" bIns="0" rtlCol="0" anchor="ctr" anchorCtr="0">
            <a:spAutoFit/>
          </a:bodyPr>
          <a:lstStyle/>
          <a:p>
            <a:pPr algn="r"/>
            <a:r>
              <a:rPr lang="fr-FR" sz="800" b="1" dirty="0" smtClean="0"/>
              <a:t>Edit UA </a:t>
            </a:r>
            <a:r>
              <a:rPr lang="fr-FR" sz="800" b="1" dirty="0" err="1"/>
              <a:t>parameters</a:t>
            </a:r>
            <a:endParaRPr lang="en-US" sz="800" b="1" dirty="0"/>
          </a:p>
        </p:txBody>
      </p:sp>
      <p:sp>
        <p:nvSpPr>
          <p:cNvPr id="521" name="Rectangle à coins arrondis 520"/>
          <p:cNvSpPr/>
          <p:nvPr/>
        </p:nvSpPr>
        <p:spPr>
          <a:xfrm>
            <a:off x="1867071" y="5879182"/>
            <a:ext cx="441948" cy="126008"/>
          </a:xfrm>
          <a:prstGeom prst="roundRect">
            <a:avLst>
              <a:gd name="adj" fmla="val 500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err="1" smtClean="0">
                <a:solidFill>
                  <a:schemeClr val="bg1"/>
                </a:solidFill>
                <a:latin typeface="Arial" panose="020B0604020202020204" pitchFamily="34" charset="0"/>
                <a:cs typeface="Arial" panose="020B0604020202020204" pitchFamily="34" charset="0"/>
              </a:rPr>
              <a:t>Delete</a:t>
            </a:r>
            <a:endParaRPr lang="fr-FR" sz="500" dirty="0">
              <a:solidFill>
                <a:schemeClr val="bg1"/>
              </a:solidFill>
              <a:latin typeface="Arial" panose="020B0604020202020204" pitchFamily="34" charset="0"/>
              <a:cs typeface="Arial" panose="020B0604020202020204" pitchFamily="34" charset="0"/>
            </a:endParaRPr>
          </a:p>
        </p:txBody>
      </p:sp>
      <p:sp>
        <p:nvSpPr>
          <p:cNvPr id="522" name="Rectangle à coins arrondis 521"/>
          <p:cNvSpPr/>
          <p:nvPr/>
        </p:nvSpPr>
        <p:spPr>
          <a:xfrm>
            <a:off x="2345200" y="5877272"/>
            <a:ext cx="441948" cy="126008"/>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smtClean="0">
                <a:solidFill>
                  <a:schemeClr val="bg1"/>
                </a:solidFill>
                <a:latin typeface="Arial" panose="020B0604020202020204" pitchFamily="34" charset="0"/>
                <a:cs typeface="Arial" panose="020B0604020202020204" pitchFamily="34" charset="0"/>
              </a:rPr>
              <a:t>Cancel</a:t>
            </a:r>
            <a:endParaRPr lang="fr-FR" sz="500" dirty="0">
              <a:solidFill>
                <a:schemeClr val="bg1"/>
              </a:solidFill>
              <a:latin typeface="Arial" panose="020B0604020202020204" pitchFamily="34" charset="0"/>
              <a:cs typeface="Arial" panose="020B0604020202020204" pitchFamily="34" charset="0"/>
            </a:endParaRPr>
          </a:p>
        </p:txBody>
      </p:sp>
      <p:sp>
        <p:nvSpPr>
          <p:cNvPr id="523" name="Rectangle à coins arrondis 522"/>
          <p:cNvSpPr/>
          <p:nvPr/>
        </p:nvSpPr>
        <p:spPr>
          <a:xfrm>
            <a:off x="2840387" y="5879264"/>
            <a:ext cx="441948" cy="126008"/>
          </a:xfrm>
          <a:prstGeom prst="roundRect">
            <a:avLst>
              <a:gd name="adj" fmla="val 50000"/>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smtClean="0">
                <a:solidFill>
                  <a:schemeClr val="bg1"/>
                </a:solidFill>
                <a:latin typeface="Arial" panose="020B0604020202020204" pitchFamily="34" charset="0"/>
                <a:cs typeface="Arial" panose="020B0604020202020204" pitchFamily="34" charset="0"/>
              </a:rPr>
              <a:t>Save</a:t>
            </a:r>
            <a:endParaRPr lang="fr-FR" sz="500" dirty="0">
              <a:solidFill>
                <a:schemeClr val="bg1"/>
              </a:solidFill>
              <a:latin typeface="Arial" panose="020B0604020202020204" pitchFamily="34" charset="0"/>
              <a:cs typeface="Arial" panose="020B0604020202020204" pitchFamily="34" charset="0"/>
            </a:endParaRPr>
          </a:p>
        </p:txBody>
      </p:sp>
      <p:sp>
        <p:nvSpPr>
          <p:cNvPr id="524" name="Freeform 117"/>
          <p:cNvSpPr>
            <a:spLocks noChangeArrowheads="1"/>
          </p:cNvSpPr>
          <p:nvPr/>
        </p:nvSpPr>
        <p:spPr bwMode="auto">
          <a:xfrm>
            <a:off x="2033744" y="5049192"/>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2"/>
          </a:solidFill>
          <a:ln>
            <a:noFill/>
          </a:ln>
          <a:extLst/>
        </p:spPr>
        <p:txBody>
          <a:bodyPr wrap="none" anchor="ctr"/>
          <a:lstStyle/>
          <a:p>
            <a:endParaRPr lang="en-US" dirty="0"/>
          </a:p>
        </p:txBody>
      </p:sp>
      <p:sp>
        <p:nvSpPr>
          <p:cNvPr id="525" name="Freeform 119"/>
          <p:cNvSpPr>
            <a:spLocks noChangeArrowheads="1"/>
          </p:cNvSpPr>
          <p:nvPr/>
        </p:nvSpPr>
        <p:spPr bwMode="auto">
          <a:xfrm>
            <a:off x="2165131" y="5049192"/>
            <a:ext cx="108000" cy="108000"/>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p:spPr>
        <p:txBody>
          <a:bodyPr wrap="none" anchor="ctr"/>
          <a:lstStyle/>
          <a:p>
            <a:endParaRPr lang="en-US" dirty="0"/>
          </a:p>
        </p:txBody>
      </p:sp>
      <p:sp>
        <p:nvSpPr>
          <p:cNvPr id="526" name="Freeform 120"/>
          <p:cNvSpPr>
            <a:spLocks noChangeArrowheads="1"/>
          </p:cNvSpPr>
          <p:nvPr/>
        </p:nvSpPr>
        <p:spPr bwMode="auto">
          <a:xfrm>
            <a:off x="1893436" y="5049192"/>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2"/>
          </a:solidFill>
          <a:ln>
            <a:noFill/>
          </a:ln>
          <a:extLst/>
        </p:spPr>
        <p:txBody>
          <a:bodyPr wrap="none" anchor="ctr"/>
          <a:lstStyle/>
          <a:p>
            <a:endParaRPr lang="en-US" dirty="0">
              <a:ln>
                <a:solidFill>
                  <a:schemeClr val="tx1"/>
                </a:solidFill>
              </a:ln>
            </a:endParaRPr>
          </a:p>
        </p:txBody>
      </p:sp>
      <p:sp>
        <p:nvSpPr>
          <p:cNvPr id="527" name="Rectangle 526"/>
          <p:cNvSpPr/>
          <p:nvPr/>
        </p:nvSpPr>
        <p:spPr>
          <a:xfrm>
            <a:off x="2179361" y="5301208"/>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fr-FR" sz="800" dirty="0" err="1">
                <a:solidFill>
                  <a:schemeClr val="tx1"/>
                </a:solidFill>
              </a:rPr>
              <a:t>token</a:t>
            </a:r>
            <a:endParaRPr lang="fr-FR" sz="800" dirty="0">
              <a:solidFill>
                <a:schemeClr val="tx1"/>
              </a:solidFill>
            </a:endParaRPr>
          </a:p>
        </p:txBody>
      </p:sp>
      <p:sp>
        <p:nvSpPr>
          <p:cNvPr id="528" name="Rectangle 527"/>
          <p:cNvSpPr/>
          <p:nvPr/>
        </p:nvSpPr>
        <p:spPr>
          <a:xfrm>
            <a:off x="2179361" y="5488048"/>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en-US" sz="800" dirty="0">
                <a:solidFill>
                  <a:schemeClr val="tx1"/>
                </a:solidFill>
              </a:rPr>
              <a:t>Disappear</a:t>
            </a:r>
          </a:p>
        </p:txBody>
      </p:sp>
      <p:sp>
        <p:nvSpPr>
          <p:cNvPr id="529" name="Rectangle à coins arrondis 528"/>
          <p:cNvSpPr/>
          <p:nvPr/>
        </p:nvSpPr>
        <p:spPr>
          <a:xfrm>
            <a:off x="3407582" y="5013176"/>
            <a:ext cx="1512168" cy="360040"/>
          </a:xfrm>
          <a:prstGeom prst="roundRect">
            <a:avLst>
              <a:gd name="adj" fmla="val 17272"/>
            </a:avLst>
          </a:prstGeom>
          <a:solidFill>
            <a:schemeClr val="bg1">
              <a:lumMod val="8500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30" name="Organigramme : Processus 529"/>
          <p:cNvSpPr/>
          <p:nvPr/>
        </p:nvSpPr>
        <p:spPr>
          <a:xfrm>
            <a:off x="3407582" y="5211202"/>
            <a:ext cx="1512168" cy="866522"/>
          </a:xfrm>
          <a:prstGeom prst="flowChartProcess">
            <a:avLst/>
          </a:prstGeom>
          <a:solidFill>
            <a:schemeClr val="bg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31" name="Rectangle 530"/>
          <p:cNvSpPr/>
          <p:nvPr/>
        </p:nvSpPr>
        <p:spPr>
          <a:xfrm>
            <a:off x="3763537" y="5674450"/>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fr-FR" sz="800" dirty="0" smtClean="0">
                <a:solidFill>
                  <a:schemeClr val="tx1"/>
                </a:solidFill>
              </a:rPr>
              <a:t>Black</a:t>
            </a:r>
            <a:endParaRPr lang="en-US" sz="800" dirty="0">
              <a:solidFill>
                <a:schemeClr val="tx1"/>
              </a:solidFill>
            </a:endParaRPr>
          </a:p>
        </p:txBody>
      </p:sp>
      <p:sp>
        <p:nvSpPr>
          <p:cNvPr id="533" name="ZoneTexte 532"/>
          <p:cNvSpPr txBox="1"/>
          <p:nvPr/>
        </p:nvSpPr>
        <p:spPr>
          <a:xfrm>
            <a:off x="3731291" y="5034081"/>
            <a:ext cx="1188000" cy="123111"/>
          </a:xfrm>
          <a:prstGeom prst="rect">
            <a:avLst/>
          </a:prstGeom>
          <a:noFill/>
        </p:spPr>
        <p:txBody>
          <a:bodyPr wrap="square" lIns="0" tIns="0" rIns="0" bIns="0" rtlCol="0" anchor="ctr" anchorCtr="0">
            <a:spAutoFit/>
          </a:bodyPr>
          <a:lstStyle/>
          <a:p>
            <a:pPr algn="ctr"/>
            <a:r>
              <a:rPr lang="fr-FR" sz="800" b="1" dirty="0" smtClean="0"/>
              <a:t>Edit Element</a:t>
            </a:r>
            <a:endParaRPr lang="en-US" sz="800" b="1" dirty="0"/>
          </a:p>
        </p:txBody>
      </p:sp>
      <p:sp>
        <p:nvSpPr>
          <p:cNvPr id="534" name="Rectangle à coins arrondis 533"/>
          <p:cNvSpPr/>
          <p:nvPr/>
        </p:nvSpPr>
        <p:spPr>
          <a:xfrm>
            <a:off x="3451247" y="5879182"/>
            <a:ext cx="441948" cy="126008"/>
          </a:xfrm>
          <a:prstGeom prst="roundRect">
            <a:avLst>
              <a:gd name="adj" fmla="val 50000"/>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err="1" smtClean="0">
                <a:solidFill>
                  <a:schemeClr val="bg1"/>
                </a:solidFill>
                <a:latin typeface="Arial" panose="020B0604020202020204" pitchFamily="34" charset="0"/>
                <a:cs typeface="Arial" panose="020B0604020202020204" pitchFamily="34" charset="0"/>
              </a:rPr>
              <a:t>Delete</a:t>
            </a:r>
            <a:endParaRPr lang="fr-FR" sz="500" dirty="0">
              <a:solidFill>
                <a:schemeClr val="bg1"/>
              </a:solidFill>
              <a:latin typeface="Arial" panose="020B0604020202020204" pitchFamily="34" charset="0"/>
              <a:cs typeface="Arial" panose="020B0604020202020204" pitchFamily="34" charset="0"/>
            </a:endParaRPr>
          </a:p>
        </p:txBody>
      </p:sp>
      <p:sp>
        <p:nvSpPr>
          <p:cNvPr id="535" name="Rectangle à coins arrondis 534"/>
          <p:cNvSpPr/>
          <p:nvPr/>
        </p:nvSpPr>
        <p:spPr>
          <a:xfrm>
            <a:off x="3929376" y="5877272"/>
            <a:ext cx="441948" cy="126008"/>
          </a:xfrm>
          <a:prstGeom prst="roundRect">
            <a:avLst>
              <a:gd name="adj" fmla="val 5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smtClean="0">
                <a:solidFill>
                  <a:schemeClr val="bg1"/>
                </a:solidFill>
                <a:latin typeface="Arial" panose="020B0604020202020204" pitchFamily="34" charset="0"/>
                <a:cs typeface="Arial" panose="020B0604020202020204" pitchFamily="34" charset="0"/>
              </a:rPr>
              <a:t>Cancel</a:t>
            </a:r>
            <a:endParaRPr lang="fr-FR" sz="500" dirty="0">
              <a:solidFill>
                <a:schemeClr val="bg1"/>
              </a:solidFill>
              <a:latin typeface="Arial" panose="020B0604020202020204" pitchFamily="34" charset="0"/>
              <a:cs typeface="Arial" panose="020B0604020202020204" pitchFamily="34" charset="0"/>
            </a:endParaRPr>
          </a:p>
        </p:txBody>
      </p:sp>
      <p:sp>
        <p:nvSpPr>
          <p:cNvPr id="536" name="Rectangle à coins arrondis 535"/>
          <p:cNvSpPr/>
          <p:nvPr/>
        </p:nvSpPr>
        <p:spPr>
          <a:xfrm>
            <a:off x="4424563" y="5879264"/>
            <a:ext cx="441948" cy="126008"/>
          </a:xfrm>
          <a:prstGeom prst="roundRect">
            <a:avLst>
              <a:gd name="adj" fmla="val 50000"/>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500" dirty="0" smtClean="0">
                <a:solidFill>
                  <a:schemeClr val="bg1"/>
                </a:solidFill>
                <a:latin typeface="Arial" panose="020B0604020202020204" pitchFamily="34" charset="0"/>
                <a:cs typeface="Arial" panose="020B0604020202020204" pitchFamily="34" charset="0"/>
              </a:rPr>
              <a:t>Save</a:t>
            </a:r>
            <a:endParaRPr lang="fr-FR" sz="500" dirty="0">
              <a:solidFill>
                <a:schemeClr val="bg1"/>
              </a:solidFill>
              <a:latin typeface="Arial" panose="020B0604020202020204" pitchFamily="34" charset="0"/>
              <a:cs typeface="Arial" panose="020B0604020202020204" pitchFamily="34" charset="0"/>
            </a:endParaRPr>
          </a:p>
        </p:txBody>
      </p:sp>
      <p:sp>
        <p:nvSpPr>
          <p:cNvPr id="537" name="Freeform 117"/>
          <p:cNvSpPr>
            <a:spLocks noChangeArrowheads="1"/>
          </p:cNvSpPr>
          <p:nvPr/>
        </p:nvSpPr>
        <p:spPr bwMode="auto">
          <a:xfrm>
            <a:off x="3614283" y="5049176"/>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2599581 w 602"/>
              <a:gd name="T25" fmla="*/ 56253627 h 602"/>
              <a:gd name="T26" fmla="*/ 52599581 w 602"/>
              <a:gd name="T27" fmla="*/ 56253627 h 602"/>
              <a:gd name="T28" fmla="*/ 50772248 w 602"/>
              <a:gd name="T29" fmla="*/ 55339965 h 602"/>
              <a:gd name="T30" fmla="*/ 50772248 w 602"/>
              <a:gd name="T31" fmla="*/ 55339965 h 602"/>
              <a:gd name="T32" fmla="*/ 39678193 w 602"/>
              <a:gd name="T33" fmla="*/ 44376380 h 602"/>
              <a:gd name="T34" fmla="*/ 28583776 w 602"/>
              <a:gd name="T35" fmla="*/ 55339965 h 602"/>
              <a:gd name="T36" fmla="*/ 28583776 w 602"/>
              <a:gd name="T37" fmla="*/ 55339965 h 602"/>
              <a:gd name="T38" fmla="*/ 25843138 w 602"/>
              <a:gd name="T39" fmla="*/ 56253627 h 602"/>
              <a:gd name="T40" fmla="*/ 22188473 w 602"/>
              <a:gd name="T41" fmla="*/ 52598978 h 602"/>
              <a:gd name="T42" fmla="*/ 23102139 w 602"/>
              <a:gd name="T43" fmla="*/ 49858353 h 602"/>
              <a:gd name="T44" fmla="*/ 23102139 w 602"/>
              <a:gd name="T45" fmla="*/ 49858353 h 602"/>
              <a:gd name="T46" fmla="*/ 34196195 w 602"/>
              <a:gd name="T47" fmla="*/ 38763987 h 602"/>
              <a:gd name="T48" fmla="*/ 23102139 w 602"/>
              <a:gd name="T49" fmla="*/ 27669982 h 602"/>
              <a:gd name="T50" fmla="*/ 23102139 w 602"/>
              <a:gd name="T51" fmla="*/ 27669982 h 602"/>
              <a:gd name="T52" fmla="*/ 22188473 w 602"/>
              <a:gd name="T53" fmla="*/ 25842658 h 602"/>
              <a:gd name="T54" fmla="*/ 25843138 w 602"/>
              <a:gd name="T55" fmla="*/ 22188371 h 602"/>
              <a:gd name="T56" fmla="*/ 28583776 w 602"/>
              <a:gd name="T57" fmla="*/ 23102033 h 602"/>
              <a:gd name="T58" fmla="*/ 28583776 w 602"/>
              <a:gd name="T59" fmla="*/ 23102033 h 602"/>
              <a:gd name="T60" fmla="*/ 39678193 w 602"/>
              <a:gd name="T61" fmla="*/ 34196037 h 602"/>
              <a:gd name="T62" fmla="*/ 50772248 w 602"/>
              <a:gd name="T63" fmla="*/ 23102033 h 602"/>
              <a:gd name="T64" fmla="*/ 50772248 w 602"/>
              <a:gd name="T65" fmla="*/ 23102033 h 602"/>
              <a:gd name="T66" fmla="*/ 52599581 w 602"/>
              <a:gd name="T67" fmla="*/ 22188371 h 602"/>
              <a:gd name="T68" fmla="*/ 56254247 w 602"/>
              <a:gd name="T69" fmla="*/ 25842658 h 602"/>
              <a:gd name="T70" fmla="*/ 55340580 w 602"/>
              <a:gd name="T71" fmla="*/ 27669982 h 602"/>
              <a:gd name="T72" fmla="*/ 55340580 w 602"/>
              <a:gd name="T73" fmla="*/ 27669982 h 602"/>
              <a:gd name="T74" fmla="*/ 44376945 w 602"/>
              <a:gd name="T75" fmla="*/ 38763987 h 602"/>
              <a:gd name="T76" fmla="*/ 55340580 w 602"/>
              <a:gd name="T77" fmla="*/ 49858353 h 602"/>
              <a:gd name="T78" fmla="*/ 55340580 w 602"/>
              <a:gd name="T79" fmla="*/ 49858353 h 602"/>
              <a:gd name="T80" fmla="*/ 56254247 w 602"/>
              <a:gd name="T81" fmla="*/ 52598978 h 602"/>
              <a:gd name="T82" fmla="*/ 52599581 w 602"/>
              <a:gd name="T83" fmla="*/ 56253627 h 60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602" h="602">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tx2"/>
          </a:solidFill>
          <a:ln>
            <a:noFill/>
          </a:ln>
          <a:extLst/>
        </p:spPr>
        <p:txBody>
          <a:bodyPr wrap="none" anchor="ctr"/>
          <a:lstStyle/>
          <a:p>
            <a:endParaRPr lang="en-US" dirty="0"/>
          </a:p>
        </p:txBody>
      </p:sp>
      <p:sp>
        <p:nvSpPr>
          <p:cNvPr id="538" name="Freeform 119"/>
          <p:cNvSpPr>
            <a:spLocks noChangeArrowheads="1"/>
          </p:cNvSpPr>
          <p:nvPr/>
        </p:nvSpPr>
        <p:spPr bwMode="auto">
          <a:xfrm>
            <a:off x="3758107" y="5050828"/>
            <a:ext cx="108000" cy="108000"/>
          </a:xfrm>
          <a:custGeom>
            <a:avLst/>
            <a:gdLst>
              <a:gd name="T0" fmla="*/ 39339251 w 609"/>
              <a:gd name="T1" fmla="*/ 78441997 h 602"/>
              <a:gd name="T2" fmla="*/ 39339251 w 609"/>
              <a:gd name="T3" fmla="*/ 78441997 h 602"/>
              <a:gd name="T4" fmla="*/ 0 w 609"/>
              <a:gd name="T5" fmla="*/ 38763987 h 602"/>
              <a:gd name="T6" fmla="*/ 39339251 w 609"/>
              <a:gd name="T7" fmla="*/ 0 h 602"/>
              <a:gd name="T8" fmla="*/ 78678142 w 609"/>
              <a:gd name="T9" fmla="*/ 38763987 h 602"/>
              <a:gd name="T10" fmla="*/ 39339251 w 609"/>
              <a:gd name="T11" fmla="*/ 78441997 h 602"/>
              <a:gd name="T12" fmla="*/ 39339251 w 609"/>
              <a:gd name="T13" fmla="*/ 7439717 h 602"/>
              <a:gd name="T14" fmla="*/ 39339251 w 609"/>
              <a:gd name="T15" fmla="*/ 7439717 h 602"/>
              <a:gd name="T16" fmla="*/ 7376244 w 609"/>
              <a:gd name="T17" fmla="*/ 38763987 h 602"/>
              <a:gd name="T18" fmla="*/ 39339251 w 609"/>
              <a:gd name="T19" fmla="*/ 71002280 h 602"/>
              <a:gd name="T20" fmla="*/ 71302258 w 609"/>
              <a:gd name="T21" fmla="*/ 38763987 h 602"/>
              <a:gd name="T22" fmla="*/ 39339251 w 609"/>
              <a:gd name="T23" fmla="*/ 7439717 h 602"/>
              <a:gd name="T24" fmla="*/ 54867675 w 609"/>
              <a:gd name="T25" fmla="*/ 42418636 h 602"/>
              <a:gd name="T26" fmla="*/ 54867675 w 609"/>
              <a:gd name="T27" fmla="*/ 42418636 h 602"/>
              <a:gd name="T28" fmla="*/ 47620933 w 609"/>
              <a:gd name="T29" fmla="*/ 42418636 h 602"/>
              <a:gd name="T30" fmla="*/ 42962442 w 609"/>
              <a:gd name="T31" fmla="*/ 42418636 h 602"/>
              <a:gd name="T32" fmla="*/ 35715700 w 609"/>
              <a:gd name="T33" fmla="*/ 42418636 h 602"/>
              <a:gd name="T34" fmla="*/ 31057209 w 609"/>
              <a:gd name="T35" fmla="*/ 42418636 h 602"/>
              <a:gd name="T36" fmla="*/ 23810467 w 609"/>
              <a:gd name="T37" fmla="*/ 42418636 h 602"/>
              <a:gd name="T38" fmla="*/ 20187276 w 609"/>
              <a:gd name="T39" fmla="*/ 38763987 h 602"/>
              <a:gd name="T40" fmla="*/ 23810467 w 609"/>
              <a:gd name="T41" fmla="*/ 35109700 h 602"/>
              <a:gd name="T42" fmla="*/ 31963007 w 609"/>
              <a:gd name="T43" fmla="*/ 35109700 h 602"/>
              <a:gd name="T44" fmla="*/ 35715700 w 609"/>
              <a:gd name="T45" fmla="*/ 35109700 h 602"/>
              <a:gd name="T46" fmla="*/ 42962442 w 609"/>
              <a:gd name="T47" fmla="*/ 35109700 h 602"/>
              <a:gd name="T48" fmla="*/ 47620933 w 609"/>
              <a:gd name="T49" fmla="*/ 35109700 h 602"/>
              <a:gd name="T50" fmla="*/ 54867675 w 609"/>
              <a:gd name="T51" fmla="*/ 35109700 h 602"/>
              <a:gd name="T52" fmla="*/ 58491226 w 609"/>
              <a:gd name="T53" fmla="*/ 38763987 h 602"/>
              <a:gd name="T54" fmla="*/ 54867675 w 609"/>
              <a:gd name="T55" fmla="*/ 42418636 h 60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09" h="602">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tx1"/>
          </a:solidFill>
          <a:ln>
            <a:noFill/>
          </a:ln>
          <a:extLst/>
        </p:spPr>
        <p:txBody>
          <a:bodyPr wrap="none" anchor="ctr"/>
          <a:lstStyle/>
          <a:p>
            <a:endParaRPr lang="en-US" dirty="0"/>
          </a:p>
        </p:txBody>
      </p:sp>
      <p:sp>
        <p:nvSpPr>
          <p:cNvPr id="539" name="Freeform 120"/>
          <p:cNvSpPr>
            <a:spLocks noChangeArrowheads="1"/>
          </p:cNvSpPr>
          <p:nvPr/>
        </p:nvSpPr>
        <p:spPr bwMode="auto">
          <a:xfrm>
            <a:off x="3480991" y="5049176"/>
            <a:ext cx="108000" cy="108000"/>
          </a:xfrm>
          <a:custGeom>
            <a:avLst/>
            <a:gdLst>
              <a:gd name="T0" fmla="*/ 39678193 w 602"/>
              <a:gd name="T1" fmla="*/ 78441997 h 602"/>
              <a:gd name="T2" fmla="*/ 39678193 w 602"/>
              <a:gd name="T3" fmla="*/ 78441997 h 602"/>
              <a:gd name="T4" fmla="*/ 0 w 602"/>
              <a:gd name="T5" fmla="*/ 38763987 h 602"/>
              <a:gd name="T6" fmla="*/ 39678193 w 602"/>
              <a:gd name="T7" fmla="*/ 0 h 602"/>
              <a:gd name="T8" fmla="*/ 78442719 w 602"/>
              <a:gd name="T9" fmla="*/ 38763987 h 602"/>
              <a:gd name="T10" fmla="*/ 39678193 w 602"/>
              <a:gd name="T11" fmla="*/ 78441997 h 602"/>
              <a:gd name="T12" fmla="*/ 39678193 w 602"/>
              <a:gd name="T13" fmla="*/ 7439717 h 602"/>
              <a:gd name="T14" fmla="*/ 39678193 w 602"/>
              <a:gd name="T15" fmla="*/ 7439717 h 602"/>
              <a:gd name="T16" fmla="*/ 7439751 w 602"/>
              <a:gd name="T17" fmla="*/ 38763987 h 602"/>
              <a:gd name="T18" fmla="*/ 39678193 w 602"/>
              <a:gd name="T19" fmla="*/ 71002280 h 602"/>
              <a:gd name="T20" fmla="*/ 71002968 w 602"/>
              <a:gd name="T21" fmla="*/ 38763987 h 602"/>
              <a:gd name="T22" fmla="*/ 39678193 w 602"/>
              <a:gd name="T23" fmla="*/ 7439717 h 602"/>
              <a:gd name="T24" fmla="*/ 55340580 w 602"/>
              <a:gd name="T25" fmla="*/ 42418636 h 602"/>
              <a:gd name="T26" fmla="*/ 55340580 w 602"/>
              <a:gd name="T27" fmla="*/ 42418636 h 602"/>
              <a:gd name="T28" fmla="*/ 43332858 w 602"/>
              <a:gd name="T29" fmla="*/ 42418636 h 602"/>
              <a:gd name="T30" fmla="*/ 43332858 w 602"/>
              <a:gd name="T31" fmla="*/ 55339965 h 602"/>
              <a:gd name="T32" fmla="*/ 39678193 w 602"/>
              <a:gd name="T33" fmla="*/ 59125033 h 602"/>
              <a:gd name="T34" fmla="*/ 36023527 w 602"/>
              <a:gd name="T35" fmla="*/ 55339965 h 602"/>
              <a:gd name="T36" fmla="*/ 36023527 w 602"/>
              <a:gd name="T37" fmla="*/ 42418636 h 602"/>
              <a:gd name="T38" fmla="*/ 23102139 w 602"/>
              <a:gd name="T39" fmla="*/ 42418636 h 602"/>
              <a:gd name="T40" fmla="*/ 19317053 w 602"/>
              <a:gd name="T41" fmla="*/ 38763987 h 602"/>
              <a:gd name="T42" fmla="*/ 23102139 w 602"/>
              <a:gd name="T43" fmla="*/ 35109700 h 602"/>
              <a:gd name="T44" fmla="*/ 36023527 w 602"/>
              <a:gd name="T45" fmla="*/ 35109700 h 602"/>
              <a:gd name="T46" fmla="*/ 36023527 w 602"/>
              <a:gd name="T47" fmla="*/ 23102033 h 602"/>
              <a:gd name="T48" fmla="*/ 39678193 w 602"/>
              <a:gd name="T49" fmla="*/ 19447384 h 602"/>
              <a:gd name="T50" fmla="*/ 43332858 w 602"/>
              <a:gd name="T51" fmla="*/ 23102033 h 602"/>
              <a:gd name="T52" fmla="*/ 43332858 w 602"/>
              <a:gd name="T53" fmla="*/ 35109700 h 602"/>
              <a:gd name="T54" fmla="*/ 55340580 w 602"/>
              <a:gd name="T55" fmla="*/ 35109700 h 602"/>
              <a:gd name="T56" fmla="*/ 58995246 w 602"/>
              <a:gd name="T57" fmla="*/ 38763987 h 602"/>
              <a:gd name="T58" fmla="*/ 55340580 w 602"/>
              <a:gd name="T59" fmla="*/ 42418636 h 60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02" h="602">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tx2"/>
          </a:solidFill>
          <a:ln>
            <a:noFill/>
          </a:ln>
          <a:extLst/>
        </p:spPr>
        <p:txBody>
          <a:bodyPr wrap="none" anchor="ctr"/>
          <a:lstStyle/>
          <a:p>
            <a:endParaRPr lang="en-US" dirty="0">
              <a:ln>
                <a:solidFill>
                  <a:schemeClr val="tx1"/>
                </a:solidFill>
              </a:ln>
            </a:endParaRPr>
          </a:p>
        </p:txBody>
      </p:sp>
      <p:sp>
        <p:nvSpPr>
          <p:cNvPr id="540" name="Rectangle 539"/>
          <p:cNvSpPr/>
          <p:nvPr/>
        </p:nvSpPr>
        <p:spPr>
          <a:xfrm>
            <a:off x="3763537" y="5301208"/>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fr-FR" sz="800" dirty="0" err="1">
                <a:solidFill>
                  <a:schemeClr val="tx1"/>
                </a:solidFill>
              </a:rPr>
              <a:t>kind</a:t>
            </a:r>
            <a:r>
              <a:rPr lang="fr-FR" sz="800" dirty="0">
                <a:solidFill>
                  <a:schemeClr val="tx1"/>
                </a:solidFill>
              </a:rPr>
              <a:t> of </a:t>
            </a:r>
            <a:r>
              <a:rPr lang="fr-FR" sz="800" dirty="0" err="1" smtClean="0">
                <a:solidFill>
                  <a:schemeClr val="tx1"/>
                </a:solidFill>
              </a:rPr>
              <a:t>arrow</a:t>
            </a:r>
            <a:endParaRPr lang="en-US" sz="800" dirty="0">
              <a:solidFill>
                <a:schemeClr val="tx1"/>
              </a:solidFill>
            </a:endParaRPr>
          </a:p>
        </p:txBody>
      </p:sp>
      <p:sp>
        <p:nvSpPr>
          <p:cNvPr id="541" name="Rectangle 540"/>
          <p:cNvSpPr/>
          <p:nvPr/>
        </p:nvSpPr>
        <p:spPr>
          <a:xfrm>
            <a:off x="3763537" y="5488048"/>
            <a:ext cx="882000" cy="144016"/>
          </a:xfrm>
          <a:prstGeom prst="rect">
            <a:avLst/>
          </a:prstGeom>
          <a:solidFill>
            <a:schemeClr val="bg1"/>
          </a:solid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lIns="36000" rtlCol="0" anchor="ctr"/>
          <a:lstStyle/>
          <a:p>
            <a:r>
              <a:rPr lang="fr-FR" sz="800" dirty="0">
                <a:solidFill>
                  <a:schemeClr val="tx1"/>
                </a:solidFill>
              </a:rPr>
              <a:t>Solid</a:t>
            </a:r>
            <a:endParaRPr lang="en-US" sz="800" dirty="0">
              <a:solidFill>
                <a:schemeClr val="tx1"/>
              </a:solidFill>
            </a:endParaRPr>
          </a:p>
        </p:txBody>
      </p:sp>
      <p:sp>
        <p:nvSpPr>
          <p:cNvPr id="542" name="Triangle isocèle 541"/>
          <p:cNvSpPr/>
          <p:nvPr/>
        </p:nvSpPr>
        <p:spPr>
          <a:xfrm rot="10800000">
            <a:off x="2945556" y="5525942"/>
            <a:ext cx="72000" cy="72000"/>
          </a:xfrm>
          <a:prstGeom prst="triangl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3" name="Triangle isocèle 542"/>
          <p:cNvSpPr/>
          <p:nvPr/>
        </p:nvSpPr>
        <p:spPr>
          <a:xfrm rot="10800000">
            <a:off x="4539454" y="5533217"/>
            <a:ext cx="72000" cy="72000"/>
          </a:xfrm>
          <a:prstGeom prst="triangl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44" name="Triangle isocèle 543"/>
          <p:cNvSpPr/>
          <p:nvPr/>
        </p:nvSpPr>
        <p:spPr>
          <a:xfrm rot="10800000">
            <a:off x="4537110" y="5709928"/>
            <a:ext cx="72000" cy="72000"/>
          </a:xfrm>
          <a:prstGeom prst="triangle">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547" name="Connecteur en angle 546"/>
          <p:cNvCxnSpPr/>
          <p:nvPr/>
        </p:nvCxnSpPr>
        <p:spPr>
          <a:xfrm rot="16200000" flipH="1">
            <a:off x="3587311" y="4211998"/>
            <a:ext cx="1565998" cy="0"/>
          </a:xfrm>
          <a:prstGeom prst="bentConnector3">
            <a:avLst>
              <a:gd name="adj1" fmla="val 50000"/>
            </a:avLst>
          </a:prstGeom>
          <a:ln w="19050">
            <a:solidFill>
              <a:srgbClr val="C0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8" name="Connecteur en angle 547"/>
          <p:cNvCxnSpPr>
            <a:stCxn id="512" idx="2"/>
          </p:cNvCxnSpPr>
          <p:nvPr/>
        </p:nvCxnSpPr>
        <p:spPr>
          <a:xfrm rot="5400000">
            <a:off x="1431352" y="4221000"/>
            <a:ext cx="1584000" cy="0"/>
          </a:xfrm>
          <a:prstGeom prst="bentConnector3">
            <a:avLst/>
          </a:prstGeom>
          <a:ln w="19050">
            <a:solidFill>
              <a:srgbClr val="C0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49" name="Rectangle à coins arrondis 548"/>
          <p:cNvSpPr/>
          <p:nvPr/>
        </p:nvSpPr>
        <p:spPr>
          <a:xfrm>
            <a:off x="4745082" y="3249000"/>
            <a:ext cx="631296" cy="180000"/>
          </a:xfrm>
          <a:prstGeom prst="roundRect">
            <a:avLst/>
          </a:prstGeom>
          <a:solidFill>
            <a:srgbClr val="2F2FFF"/>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fr-FR" sz="800" dirty="0">
                <a:solidFill>
                  <a:schemeClr val="bg1"/>
                </a:solidFill>
                <a:latin typeface="Arial" panose="020B0604020202020204" pitchFamily="34" charset="0"/>
                <a:cs typeface="Arial" panose="020B0604020202020204" pitchFamily="34" charset="0"/>
              </a:rPr>
              <a:t>+ </a:t>
            </a:r>
            <a:r>
              <a:rPr lang="fr-FR" sz="800" dirty="0" smtClean="0">
                <a:solidFill>
                  <a:schemeClr val="bg1"/>
                </a:solidFill>
                <a:latin typeface="Arial" panose="020B0604020202020204" pitchFamily="34" charset="0"/>
                <a:cs typeface="Arial" panose="020B0604020202020204" pitchFamily="34" charset="0"/>
              </a:rPr>
              <a:t>Get UT</a:t>
            </a:r>
            <a:endParaRPr lang="fr-FR" sz="800" dirty="0">
              <a:solidFill>
                <a:schemeClr val="bg1"/>
              </a:solidFill>
              <a:latin typeface="Arial" panose="020B0604020202020204" pitchFamily="34" charset="0"/>
              <a:cs typeface="Arial" panose="020B0604020202020204" pitchFamily="34" charset="0"/>
            </a:endParaRPr>
          </a:p>
        </p:txBody>
      </p:sp>
      <p:cxnSp>
        <p:nvCxnSpPr>
          <p:cNvPr id="550" name="Connecteur en angle 549"/>
          <p:cNvCxnSpPr>
            <a:stCxn id="549" idx="3"/>
          </p:cNvCxnSpPr>
          <p:nvPr/>
        </p:nvCxnSpPr>
        <p:spPr>
          <a:xfrm>
            <a:off x="5376378" y="3339000"/>
            <a:ext cx="612000" cy="0"/>
          </a:xfrm>
          <a:prstGeom prst="bentConnector3">
            <a:avLst>
              <a:gd name="adj1" fmla="val 50000"/>
            </a:avLst>
          </a:prstGeom>
          <a:ln w="19050">
            <a:solidFill>
              <a:srgbClr val="C00000"/>
            </a:solidFill>
            <a:prstDash val="sys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83" name="Rectangle 582"/>
          <p:cNvSpPr/>
          <p:nvPr/>
        </p:nvSpPr>
        <p:spPr>
          <a:xfrm>
            <a:off x="246705" y="5457156"/>
            <a:ext cx="1324212" cy="564132"/>
          </a:xfrm>
          <a:prstGeom prst="rect">
            <a:avLst/>
          </a:prstGeom>
          <a:solidFill>
            <a:schemeClr val="bg1">
              <a:lumMod val="95000"/>
            </a:schemeClr>
          </a:solidFill>
          <a:ln w="12700" cap="flat" cmpd="sng">
            <a:solidFill>
              <a:schemeClr val="tx1">
                <a:lumMod val="65000"/>
                <a:lumOff val="35000"/>
              </a:schemeClr>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84" name="object 126"/>
          <p:cNvSpPr txBox="1"/>
          <p:nvPr/>
        </p:nvSpPr>
        <p:spPr>
          <a:xfrm>
            <a:off x="321767" y="5500873"/>
            <a:ext cx="1152000" cy="123111"/>
          </a:xfrm>
          <a:prstGeom prst="rect">
            <a:avLst/>
          </a:prstGeom>
        </p:spPr>
        <p:txBody>
          <a:bodyPr vert="horz" wrap="square" lIns="0" tIns="0" rIns="0" bIns="0" rtlCol="0">
            <a:spAutoFit/>
          </a:bodyPr>
          <a:lstStyle/>
          <a:p>
            <a:pPr marL="12700"/>
            <a:r>
              <a:rPr lang="en-US" sz="800" b="1" dirty="0">
                <a:solidFill>
                  <a:prstClr val="black"/>
                </a:solidFill>
              </a:rPr>
              <a:t>C</a:t>
            </a:r>
            <a:r>
              <a:rPr lang="en-US" sz="800" b="1" dirty="0" smtClean="0">
                <a:solidFill>
                  <a:prstClr val="black"/>
                </a:solidFill>
              </a:rPr>
              <a:t>ombinators </a:t>
            </a:r>
            <a:r>
              <a:rPr lang="en-US" sz="800" b="1" dirty="0">
                <a:solidFill>
                  <a:prstClr val="black"/>
                </a:solidFill>
              </a:rPr>
              <a:t>outside</a:t>
            </a:r>
            <a:endParaRPr sz="800" b="1" dirty="0">
              <a:solidFill>
                <a:prstClr val="black"/>
              </a:solidFill>
            </a:endParaRPr>
          </a:p>
        </p:txBody>
      </p:sp>
      <p:sp>
        <p:nvSpPr>
          <p:cNvPr id="585" name="Rectangle 584"/>
          <p:cNvSpPr/>
          <p:nvPr/>
        </p:nvSpPr>
        <p:spPr>
          <a:xfrm>
            <a:off x="327326" y="5711983"/>
            <a:ext cx="288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900" dirty="0" smtClean="0">
                <a:solidFill>
                  <a:schemeClr val="tx1"/>
                </a:solidFill>
              </a:rPr>
              <a:t>delay</a:t>
            </a:r>
            <a:endParaRPr lang="en-US" sz="900" dirty="0">
              <a:solidFill>
                <a:schemeClr val="tx1"/>
              </a:solidFill>
            </a:endParaRPr>
          </a:p>
        </p:txBody>
      </p:sp>
      <p:sp>
        <p:nvSpPr>
          <p:cNvPr id="586" name="Rectangle 585"/>
          <p:cNvSpPr/>
          <p:nvPr/>
        </p:nvSpPr>
        <p:spPr>
          <a:xfrm>
            <a:off x="677426" y="5711983"/>
            <a:ext cx="504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900" dirty="0" smtClean="0">
                <a:solidFill>
                  <a:schemeClr val="tx1"/>
                </a:solidFill>
              </a:rPr>
              <a:t>Repetitors</a:t>
            </a:r>
            <a:endParaRPr lang="en-US" sz="900" dirty="0">
              <a:solidFill>
                <a:schemeClr val="tx1"/>
              </a:solidFill>
            </a:endParaRPr>
          </a:p>
        </p:txBody>
      </p:sp>
      <p:sp>
        <p:nvSpPr>
          <p:cNvPr id="587" name="Rectangle 586"/>
          <p:cNvSpPr/>
          <p:nvPr/>
        </p:nvSpPr>
        <p:spPr>
          <a:xfrm>
            <a:off x="1265131" y="5711385"/>
            <a:ext cx="216000" cy="144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900" dirty="0" smtClean="0">
                <a:solidFill>
                  <a:schemeClr val="tx1"/>
                </a:solidFill>
              </a:rPr>
              <a:t>//</a:t>
            </a:r>
            <a:endParaRPr lang="en-US" sz="900" dirty="0">
              <a:solidFill>
                <a:schemeClr val="tx1"/>
              </a:solidFill>
            </a:endParaRPr>
          </a:p>
        </p:txBody>
      </p:sp>
      <p:sp>
        <p:nvSpPr>
          <p:cNvPr id="588" name="Rectangle 587"/>
          <p:cNvSpPr/>
          <p:nvPr/>
        </p:nvSpPr>
        <p:spPr>
          <a:xfrm>
            <a:off x="246704" y="4134448"/>
            <a:ext cx="1324212" cy="1145760"/>
          </a:xfrm>
          <a:prstGeom prst="rect">
            <a:avLst/>
          </a:prstGeom>
          <a:solidFill>
            <a:schemeClr val="bg1">
              <a:lumMod val="95000"/>
            </a:schemeClr>
          </a:solidFill>
          <a:ln w="12700" cap="flat" cmpd="sng">
            <a:solidFill>
              <a:schemeClr val="tx1">
                <a:lumMod val="65000"/>
                <a:lumOff val="35000"/>
              </a:schemeClr>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89" name="object 124"/>
          <p:cNvSpPr/>
          <p:nvPr/>
        </p:nvSpPr>
        <p:spPr>
          <a:xfrm>
            <a:off x="259851" y="4134448"/>
            <a:ext cx="936104" cy="222250"/>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noFill/>
          </a:ln>
        </p:spPr>
        <p:txBody>
          <a:bodyPr wrap="square" lIns="0" tIns="0" rIns="0" bIns="0" rtlCol="0"/>
          <a:lstStyle/>
          <a:p>
            <a:endParaRPr/>
          </a:p>
        </p:txBody>
      </p:sp>
      <p:sp>
        <p:nvSpPr>
          <p:cNvPr id="590" name="object 126"/>
          <p:cNvSpPr txBox="1"/>
          <p:nvPr/>
        </p:nvSpPr>
        <p:spPr>
          <a:xfrm>
            <a:off x="283892" y="4187554"/>
            <a:ext cx="1077757" cy="123111"/>
          </a:xfrm>
          <a:prstGeom prst="rect">
            <a:avLst/>
          </a:prstGeom>
        </p:spPr>
        <p:txBody>
          <a:bodyPr vert="horz" wrap="square" lIns="0" tIns="0" rIns="0" bIns="0" rtlCol="0">
            <a:spAutoFit/>
          </a:bodyPr>
          <a:lstStyle/>
          <a:p>
            <a:pPr marL="12700">
              <a:lnSpc>
                <a:spcPct val="100000"/>
              </a:lnSpc>
            </a:pPr>
            <a:r>
              <a:rPr lang="en-US" sz="800" b="1" dirty="0">
                <a:solidFill>
                  <a:prstClr val="black"/>
                </a:solidFill>
              </a:rPr>
              <a:t>UA </a:t>
            </a:r>
            <a:r>
              <a:rPr lang="en-US" sz="800" b="1" dirty="0" smtClean="0">
                <a:solidFill>
                  <a:prstClr val="black"/>
                </a:solidFill>
              </a:rPr>
              <a:t>Eﬀects </a:t>
            </a:r>
            <a:r>
              <a:rPr lang="en-US" sz="700" b="1" dirty="0">
                <a:solidFill>
                  <a:prstClr val="black"/>
                </a:solidFill>
              </a:rPr>
              <a:t>Library </a:t>
            </a:r>
            <a:endParaRPr sz="750" dirty="0">
              <a:latin typeface="Lucida Sans Unicode"/>
              <a:cs typeface="Lucida Sans Unicode"/>
            </a:endParaRPr>
          </a:p>
        </p:txBody>
      </p:sp>
      <p:sp>
        <p:nvSpPr>
          <p:cNvPr id="591" name="Rectangle 590"/>
          <p:cNvSpPr/>
          <p:nvPr/>
        </p:nvSpPr>
        <p:spPr>
          <a:xfrm>
            <a:off x="376696" y="4403672"/>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Creation </a:t>
            </a:r>
            <a:r>
              <a:rPr lang="en-US" sz="900" dirty="0" smtClean="0">
                <a:solidFill>
                  <a:schemeClr val="tx1"/>
                </a:solidFill>
              </a:rPr>
              <a:t>Eﬀects</a:t>
            </a:r>
            <a:endParaRPr lang="en-US" sz="900" dirty="0">
              <a:solidFill>
                <a:schemeClr val="tx1"/>
              </a:solidFill>
            </a:endParaRPr>
          </a:p>
          <a:p>
            <a:pPr algn="ctr"/>
            <a:endParaRPr lang="en-US" sz="900" dirty="0">
              <a:solidFill>
                <a:schemeClr val="tx1"/>
              </a:solidFill>
            </a:endParaRPr>
          </a:p>
        </p:txBody>
      </p:sp>
      <p:sp>
        <p:nvSpPr>
          <p:cNvPr id="592" name="Rectangle 591"/>
          <p:cNvSpPr/>
          <p:nvPr/>
        </p:nvSpPr>
        <p:spPr>
          <a:xfrm>
            <a:off x="376696" y="4653136"/>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Deletion </a:t>
            </a:r>
            <a:r>
              <a:rPr lang="en-US" sz="900" dirty="0" smtClean="0">
                <a:solidFill>
                  <a:schemeClr val="tx1"/>
                </a:solidFill>
              </a:rPr>
              <a:t>Eﬀects</a:t>
            </a:r>
            <a:endParaRPr lang="en-US" sz="900" dirty="0">
              <a:solidFill>
                <a:schemeClr val="tx1"/>
              </a:solidFill>
            </a:endParaRPr>
          </a:p>
          <a:p>
            <a:pPr algn="ctr"/>
            <a:endParaRPr lang="en-US" sz="900" dirty="0">
              <a:solidFill>
                <a:schemeClr val="tx1"/>
              </a:solidFill>
            </a:endParaRPr>
          </a:p>
        </p:txBody>
      </p:sp>
      <p:sp>
        <p:nvSpPr>
          <p:cNvPr id="593" name="Rectangle 592"/>
          <p:cNvSpPr/>
          <p:nvPr/>
        </p:nvSpPr>
        <p:spPr>
          <a:xfrm>
            <a:off x="371655" y="4916880"/>
            <a:ext cx="1008000" cy="1800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a:p>
            <a:pPr algn="ctr"/>
            <a:r>
              <a:rPr lang="en-US" sz="900" dirty="0">
                <a:solidFill>
                  <a:schemeClr val="tx1"/>
                </a:solidFill>
              </a:rPr>
              <a:t>Action </a:t>
            </a:r>
            <a:r>
              <a:rPr lang="en-US" sz="900" dirty="0" smtClean="0">
                <a:solidFill>
                  <a:schemeClr val="tx1"/>
                </a:solidFill>
              </a:rPr>
              <a:t>Eﬀects</a:t>
            </a:r>
            <a:endParaRPr lang="en-US" sz="900" dirty="0">
              <a:solidFill>
                <a:schemeClr val="tx1"/>
              </a:solidFill>
            </a:endParaRPr>
          </a:p>
          <a:p>
            <a:pPr algn="ctr"/>
            <a:endParaRPr lang="en-US" sz="900" dirty="0">
              <a:solidFill>
                <a:schemeClr val="tx1"/>
              </a:solidFill>
            </a:endParaRPr>
          </a:p>
        </p:txBody>
      </p:sp>
      <p:sp>
        <p:nvSpPr>
          <p:cNvPr id="594" name="Rectangle 593"/>
          <p:cNvSpPr/>
          <p:nvPr/>
        </p:nvSpPr>
        <p:spPr>
          <a:xfrm>
            <a:off x="247123" y="3212976"/>
            <a:ext cx="1324212" cy="777456"/>
          </a:xfrm>
          <a:prstGeom prst="rect">
            <a:avLst/>
          </a:prstGeom>
          <a:solidFill>
            <a:schemeClr val="bg1">
              <a:lumMod val="95000"/>
            </a:schemeClr>
          </a:solidFill>
          <a:ln w="12700" cap="flat" cmpd="sng">
            <a:solidFill>
              <a:schemeClr val="tx1">
                <a:lumMod val="65000"/>
                <a:lumOff val="35000"/>
              </a:schemeClr>
            </a:solidFill>
            <a:prstDash val="solid"/>
            <a:round/>
            <a:headEnd type="none" w="sm" len="sm"/>
            <a:tailEnd type="none" w="sm" len="sm"/>
          </a:ln>
        </p:spPr>
        <p:txBody>
          <a:bodyPr spcFirstLastPara="1" wrap="square" lIns="91425" tIns="45700" rIns="91425" bIns="45700" anchor="ctr" anchorCtr="0">
            <a:noAutofit/>
          </a:bodyPr>
          <a:lstStyle/>
          <a:p>
            <a:pPr algn="ctr" fontAlgn="auto">
              <a:spcBef>
                <a:spcPts val="0"/>
              </a:spcBef>
              <a:spcAft>
                <a:spcPts val="0"/>
              </a:spcAft>
              <a:buClr>
                <a:srgbClr val="000000"/>
              </a:buClr>
              <a:buSzPts val="1350"/>
              <a:buFont typeface="Arial"/>
              <a:buNone/>
            </a:pPr>
            <a:endParaRPr lang="en-US" sz="1350">
              <a:solidFill>
                <a:prstClr val="white"/>
              </a:solidFill>
              <a:latin typeface="Calibri"/>
              <a:ea typeface="Calibri"/>
              <a:cs typeface="Calibri"/>
            </a:endParaRPr>
          </a:p>
        </p:txBody>
      </p:sp>
      <p:sp>
        <p:nvSpPr>
          <p:cNvPr id="595" name="Rectangle 594"/>
          <p:cNvSpPr/>
          <p:nvPr/>
        </p:nvSpPr>
        <p:spPr>
          <a:xfrm>
            <a:off x="683275" y="3535717"/>
            <a:ext cx="720000" cy="215444"/>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smtClean="0">
                <a:ln>
                  <a:noFill/>
                </a:ln>
                <a:solidFill>
                  <a:srgbClr val="000000"/>
                </a:solidFill>
                <a:effectLst/>
                <a:uLnTx/>
                <a:uFillTx/>
                <a:latin typeface="SFORM9"/>
                <a:ea typeface="ＭＳ Ｐゴシック" charset="0"/>
              </a:rPr>
              <a:t>State              </a:t>
            </a:r>
            <a:endParaRPr kumimoji="0" lang="en-US" sz="800" b="0" i="0" u="none" strike="noStrike" kern="1200" cap="none" spc="0" normalizeH="0" baseline="0" noProof="0" dirty="0">
              <a:ln>
                <a:noFill/>
              </a:ln>
              <a:solidFill>
                <a:prstClr val="black"/>
              </a:solidFill>
              <a:effectLst/>
              <a:uLnTx/>
              <a:uFillTx/>
              <a:ea typeface="ＭＳ Ｐゴシック" charset="0"/>
            </a:endParaRPr>
          </a:p>
        </p:txBody>
      </p:sp>
      <p:cxnSp>
        <p:nvCxnSpPr>
          <p:cNvPr id="596" name="Connecteur droit avec flèche 595"/>
          <p:cNvCxnSpPr/>
          <p:nvPr/>
        </p:nvCxnSpPr>
        <p:spPr>
          <a:xfrm flipV="1">
            <a:off x="345896" y="3853482"/>
            <a:ext cx="229632" cy="0"/>
          </a:xfrm>
          <a:prstGeom prst="straightConnector1">
            <a:avLst/>
          </a:prstGeom>
          <a:ln w="12700">
            <a:solidFill>
              <a:schemeClr val="tx1"/>
            </a:solidFill>
            <a:tailEnd type="stealth" w="lg" len="med"/>
          </a:ln>
        </p:spPr>
        <p:style>
          <a:lnRef idx="2">
            <a:schemeClr val="accent1"/>
          </a:lnRef>
          <a:fillRef idx="0">
            <a:schemeClr val="accent1"/>
          </a:fillRef>
          <a:effectRef idx="1">
            <a:schemeClr val="accent1"/>
          </a:effectRef>
          <a:fontRef idx="minor">
            <a:schemeClr val="tx1"/>
          </a:fontRef>
        </p:style>
      </p:cxnSp>
      <p:sp>
        <p:nvSpPr>
          <p:cNvPr id="597" name="Rectangle 596"/>
          <p:cNvSpPr/>
          <p:nvPr/>
        </p:nvSpPr>
        <p:spPr>
          <a:xfrm>
            <a:off x="666846" y="3736044"/>
            <a:ext cx="972000" cy="20005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dirty="0" smtClean="0">
                <a:ln>
                  <a:noFill/>
                </a:ln>
                <a:solidFill>
                  <a:srgbClr val="000000"/>
                </a:solidFill>
                <a:effectLst/>
                <a:uLnTx/>
                <a:uFillTx/>
                <a:latin typeface="SFORM9"/>
                <a:ea typeface="ＭＳ Ｐゴシック" charset="0"/>
              </a:rPr>
              <a:t>Transition</a:t>
            </a:r>
            <a:endParaRPr kumimoji="0" lang="en-US" sz="1100" b="0" i="0" u="none" strike="noStrike" kern="1200" cap="none" spc="0" normalizeH="0" baseline="0" noProof="0" dirty="0">
              <a:ln>
                <a:noFill/>
              </a:ln>
              <a:solidFill>
                <a:prstClr val="black"/>
              </a:solidFill>
              <a:effectLst/>
              <a:uLnTx/>
              <a:uFillTx/>
              <a:ea typeface="ＭＳ Ｐゴシック" charset="0"/>
            </a:endParaRPr>
          </a:p>
        </p:txBody>
      </p:sp>
      <p:sp>
        <p:nvSpPr>
          <p:cNvPr id="598" name="Ellipse 597"/>
          <p:cNvSpPr/>
          <p:nvPr/>
        </p:nvSpPr>
        <p:spPr>
          <a:xfrm>
            <a:off x="350028" y="3522782"/>
            <a:ext cx="216000" cy="216000"/>
          </a:xfrm>
          <a:prstGeom prst="ellipse">
            <a:avLst/>
          </a:prstGeom>
          <a:ln w="19050">
            <a:solidFill>
              <a:schemeClr val="tx1"/>
            </a:solidFill>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599" name="object 124"/>
          <p:cNvSpPr/>
          <p:nvPr/>
        </p:nvSpPr>
        <p:spPr>
          <a:xfrm>
            <a:off x="251520" y="3262329"/>
            <a:ext cx="1250417" cy="238679"/>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noFill/>
          </a:ln>
        </p:spPr>
        <p:txBody>
          <a:bodyPr wrap="square" lIns="72000" tIns="36000" rIns="0" bIns="0" rtlCol="0"/>
          <a:lstStyle/>
          <a:p>
            <a:r>
              <a:rPr lang="en-US" sz="800" b="1" dirty="0" smtClean="0">
                <a:solidFill>
                  <a:prstClr val="black"/>
                </a:solidFill>
              </a:rPr>
              <a:t>Visual Components </a:t>
            </a:r>
            <a:endParaRPr lang="en-US" sz="800" b="1" dirty="0">
              <a:solidFill>
                <a:prstClr val="black"/>
              </a:solidFill>
            </a:endParaRPr>
          </a:p>
        </p:txBody>
      </p:sp>
      <p:sp>
        <p:nvSpPr>
          <p:cNvPr id="600" name="object 124"/>
          <p:cNvSpPr/>
          <p:nvPr/>
        </p:nvSpPr>
        <p:spPr>
          <a:xfrm>
            <a:off x="268111" y="2844640"/>
            <a:ext cx="1351561" cy="281992"/>
          </a:xfrm>
          <a:custGeom>
            <a:avLst/>
            <a:gdLst/>
            <a:ahLst/>
            <a:cxnLst/>
            <a:rect l="l" t="t" r="r" b="b"/>
            <a:pathLst>
              <a:path w="770889" h="222250">
                <a:moveTo>
                  <a:pt x="0" y="0"/>
                </a:moveTo>
                <a:lnTo>
                  <a:pt x="770899" y="0"/>
                </a:lnTo>
                <a:lnTo>
                  <a:pt x="770899" y="180246"/>
                </a:lnTo>
                <a:lnTo>
                  <a:pt x="743169" y="221841"/>
                </a:lnTo>
                <a:lnTo>
                  <a:pt x="0" y="221841"/>
                </a:lnTo>
                <a:lnTo>
                  <a:pt x="0" y="0"/>
                </a:lnTo>
                <a:close/>
              </a:path>
            </a:pathLst>
          </a:custGeom>
          <a:ln w="13865">
            <a:noFill/>
          </a:ln>
        </p:spPr>
        <p:txBody>
          <a:bodyPr wrap="square" lIns="0" tIns="36000" rIns="0" bIns="0" rtlCol="0" anchor="ctr" anchorCtr="0"/>
          <a:lstStyle/>
          <a:p>
            <a:r>
              <a:rPr lang="en-US" sz="800" b="1" dirty="0">
                <a:solidFill>
                  <a:prstClr val="black"/>
                </a:solidFill>
              </a:rPr>
              <a:t>Palette </a:t>
            </a:r>
            <a:r>
              <a:rPr lang="en-US" sz="800" b="1" dirty="0" smtClean="0">
                <a:solidFill>
                  <a:prstClr val="black"/>
                </a:solidFill>
              </a:rPr>
              <a:t>Design </a:t>
            </a:r>
            <a:r>
              <a:rPr lang="en-US" sz="800" b="1" dirty="0">
                <a:solidFill>
                  <a:prstClr val="black"/>
                </a:solidFill>
              </a:rPr>
              <a:t>Primitive </a:t>
            </a:r>
            <a:endParaRPr sz="1100" dirty="0"/>
          </a:p>
        </p:txBody>
      </p:sp>
      <p:cxnSp>
        <p:nvCxnSpPr>
          <p:cNvPr id="136" name="Connecteur droit 135"/>
          <p:cNvCxnSpPr/>
          <p:nvPr/>
        </p:nvCxnSpPr>
        <p:spPr>
          <a:xfrm flipV="1">
            <a:off x="8640613" y="4258871"/>
            <a:ext cx="2391" cy="1032514"/>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2" name="Connecteur droit 141"/>
          <p:cNvCxnSpPr/>
          <p:nvPr/>
        </p:nvCxnSpPr>
        <p:spPr>
          <a:xfrm flipV="1">
            <a:off x="8310008" y="4258871"/>
            <a:ext cx="334800" cy="0"/>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9" name="Connecteur droit 158"/>
          <p:cNvCxnSpPr>
            <a:stCxn id="426" idx="5"/>
            <a:endCxn id="399" idx="1"/>
          </p:cNvCxnSpPr>
          <p:nvPr/>
        </p:nvCxnSpPr>
        <p:spPr>
          <a:xfrm>
            <a:off x="7071071" y="4724676"/>
            <a:ext cx="635229" cy="126468"/>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2" name="Connecteur droit 161"/>
          <p:cNvCxnSpPr/>
          <p:nvPr/>
        </p:nvCxnSpPr>
        <p:spPr>
          <a:xfrm>
            <a:off x="7094766" y="5191986"/>
            <a:ext cx="685586" cy="72987"/>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sp>
        <p:nvSpPr>
          <p:cNvPr id="117" name="Rectangle 116"/>
          <p:cNvSpPr/>
          <p:nvPr/>
        </p:nvSpPr>
        <p:spPr>
          <a:xfrm>
            <a:off x="8336384" y="4800596"/>
            <a:ext cx="180000" cy="108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600" dirty="0" smtClean="0">
                <a:solidFill>
                  <a:schemeClr val="tx1"/>
                </a:solidFill>
              </a:rPr>
              <a:t>delay</a:t>
            </a:r>
            <a:endParaRPr lang="en-US" sz="600" dirty="0">
              <a:solidFill>
                <a:schemeClr val="tx1"/>
              </a:solidFill>
            </a:endParaRPr>
          </a:p>
        </p:txBody>
      </p:sp>
      <p:sp>
        <p:nvSpPr>
          <p:cNvPr id="118" name="Rectangle 117"/>
          <p:cNvSpPr/>
          <p:nvPr/>
        </p:nvSpPr>
        <p:spPr>
          <a:xfrm>
            <a:off x="8338010" y="5238532"/>
            <a:ext cx="180000" cy="108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600" dirty="0" smtClean="0">
                <a:solidFill>
                  <a:schemeClr val="tx1"/>
                </a:solidFill>
              </a:rPr>
              <a:t>delay</a:t>
            </a:r>
            <a:endParaRPr lang="en-US" sz="600" dirty="0">
              <a:solidFill>
                <a:schemeClr val="tx1"/>
              </a:solidFill>
            </a:endParaRPr>
          </a:p>
        </p:txBody>
      </p:sp>
      <p:pic>
        <p:nvPicPr>
          <p:cNvPr id="119" name="Image 118"/>
          <p:cNvPicPr>
            <a:picLocks noChangeAspect="1"/>
          </p:cNvPicPr>
          <p:nvPr/>
        </p:nvPicPr>
        <p:blipFill>
          <a:blip r:embed="rId4"/>
          <a:stretch>
            <a:fillRect/>
          </a:stretch>
        </p:blipFill>
        <p:spPr>
          <a:xfrm>
            <a:off x="2864135" y="3542248"/>
            <a:ext cx="1491841" cy="1036611"/>
          </a:xfrm>
          <a:prstGeom prst="rect">
            <a:avLst/>
          </a:prstGeom>
        </p:spPr>
      </p:pic>
      <p:sp>
        <p:nvSpPr>
          <p:cNvPr id="121" name="Ellipse 120"/>
          <p:cNvSpPr/>
          <p:nvPr/>
        </p:nvSpPr>
        <p:spPr>
          <a:xfrm>
            <a:off x="6302145" y="5013176"/>
            <a:ext cx="758089" cy="299967"/>
          </a:xfrm>
          <a:prstGeom prst="ellipse">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700" dirty="0" err="1" smtClean="0">
                <a:solidFill>
                  <a:schemeClr val="tx1"/>
                </a:solidFill>
                <a:latin typeface="Arial" panose="020B0604020202020204" pitchFamily="34" charset="0"/>
                <a:cs typeface="Arial" panose="020B0604020202020204" pitchFamily="34" charset="0"/>
              </a:rPr>
              <a:t>getEnabled</a:t>
            </a:r>
            <a:endParaRPr lang="en-US" sz="700" dirty="0" smtClean="0">
              <a:solidFill>
                <a:schemeClr val="tx1"/>
              </a:solidFill>
              <a:latin typeface="Arial" panose="020B0604020202020204" pitchFamily="34" charset="0"/>
              <a:cs typeface="Arial" panose="020B0604020202020204" pitchFamily="34" charset="0"/>
            </a:endParaRPr>
          </a:p>
          <a:p>
            <a:pPr algn="ctr"/>
            <a:r>
              <a:rPr lang="en-US" sz="700" dirty="0">
                <a:solidFill>
                  <a:schemeClr val="tx1"/>
                </a:solidFill>
                <a:latin typeface="Arial" panose="020B0604020202020204" pitchFamily="34" charset="0"/>
                <a:cs typeface="Arial" panose="020B0604020202020204" pitchFamily="34" charset="0"/>
              </a:rPr>
              <a:t>-</a:t>
            </a:r>
            <a:r>
              <a:rPr lang="en-US" sz="700" dirty="0" smtClean="0">
                <a:solidFill>
                  <a:schemeClr val="tx1"/>
                </a:solidFill>
                <a:latin typeface="Arial" panose="020B0604020202020204" pitchFamily="34" charset="0"/>
                <a:cs typeface="Arial" panose="020B0604020202020204" pitchFamily="34" charset="0"/>
              </a:rPr>
              <a:t>Transition</a:t>
            </a:r>
            <a:endParaRPr lang="en-US" sz="700" dirty="0">
              <a:solidFill>
                <a:schemeClr val="tx1"/>
              </a:solidFill>
              <a:latin typeface="Arial" panose="020B0604020202020204" pitchFamily="34" charset="0"/>
              <a:cs typeface="Arial" panose="020B0604020202020204" pitchFamily="34" charset="0"/>
            </a:endParaRPr>
          </a:p>
        </p:txBody>
      </p:sp>
      <p:sp>
        <p:nvSpPr>
          <p:cNvPr id="125" name="Rectangle 124"/>
          <p:cNvSpPr/>
          <p:nvPr/>
        </p:nvSpPr>
        <p:spPr>
          <a:xfrm>
            <a:off x="7706300" y="4290088"/>
            <a:ext cx="540000" cy="252000"/>
          </a:xfrm>
          <a:prstGeom prst="rect">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fr-FR" sz="800" dirty="0" err="1">
                <a:solidFill>
                  <a:schemeClr val="tx1"/>
                </a:solidFill>
                <a:latin typeface="Arial" panose="020B0604020202020204" pitchFamily="34" charset="0"/>
                <a:cs typeface="Arial" panose="020B0604020202020204" pitchFamily="34" charset="0"/>
              </a:rPr>
              <a:t>Disappear</a:t>
            </a:r>
            <a:endParaRPr lang="fr-FR" sz="800" dirty="0">
              <a:solidFill>
                <a:schemeClr val="tx1"/>
              </a:solidFill>
              <a:latin typeface="Arial" panose="020B0604020202020204" pitchFamily="34" charset="0"/>
              <a:cs typeface="Arial" panose="020B0604020202020204" pitchFamily="34" charset="0"/>
            </a:endParaRPr>
          </a:p>
          <a:p>
            <a:pPr algn="ctr"/>
            <a:r>
              <a:rPr lang="fr-FR" sz="800" dirty="0" err="1">
                <a:solidFill>
                  <a:schemeClr val="tx1"/>
                </a:solidFill>
                <a:latin typeface="Arial" panose="020B0604020202020204" pitchFamily="34" charset="0"/>
                <a:cs typeface="Arial" panose="020B0604020202020204" pitchFamily="34" charset="0"/>
              </a:rPr>
              <a:t>token</a:t>
            </a:r>
            <a:endParaRPr lang="fr-FR" sz="800" dirty="0">
              <a:solidFill>
                <a:schemeClr val="tx1"/>
              </a:solidFill>
              <a:latin typeface="Arial" panose="020B0604020202020204" pitchFamily="34" charset="0"/>
              <a:cs typeface="Arial" panose="020B0604020202020204" pitchFamily="34" charset="0"/>
            </a:endParaRPr>
          </a:p>
        </p:txBody>
      </p:sp>
      <p:sp>
        <p:nvSpPr>
          <p:cNvPr id="128" name="Rectangle 127"/>
          <p:cNvSpPr/>
          <p:nvPr/>
        </p:nvSpPr>
        <p:spPr>
          <a:xfrm>
            <a:off x="7706300" y="5157192"/>
            <a:ext cx="540000" cy="252000"/>
          </a:xfrm>
          <a:prstGeom prst="rect">
            <a:avLst/>
          </a:prstGeom>
          <a:solidFill>
            <a:schemeClr val="bg1"/>
          </a:solidFill>
          <a:ln>
            <a:solidFill>
              <a:schemeClr val="tx1"/>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smtClean="0">
                <a:solidFill>
                  <a:srgbClr val="000000"/>
                </a:solidFill>
                <a:latin typeface="Arial" panose="020B0604020202020204" pitchFamily="34" charset="0"/>
                <a:cs typeface="Arial" panose="020B0604020202020204" pitchFamily="34" charset="0"/>
              </a:rPr>
              <a:t>Reappear</a:t>
            </a:r>
          </a:p>
          <a:p>
            <a:pPr algn="ctr"/>
            <a:r>
              <a:rPr lang="fr-FR" sz="800" dirty="0" err="1" smtClean="0">
                <a:solidFill>
                  <a:schemeClr val="tx1"/>
                </a:solidFill>
                <a:latin typeface="Arial" panose="020B0604020202020204" pitchFamily="34" charset="0"/>
                <a:cs typeface="Arial" panose="020B0604020202020204" pitchFamily="34" charset="0"/>
              </a:rPr>
              <a:t>token</a:t>
            </a:r>
            <a:endParaRPr lang="fr-FR" sz="800" dirty="0">
              <a:solidFill>
                <a:schemeClr val="tx1"/>
              </a:solidFill>
              <a:latin typeface="Arial" panose="020B0604020202020204" pitchFamily="34" charset="0"/>
              <a:cs typeface="Arial" panose="020B0604020202020204" pitchFamily="34" charset="0"/>
            </a:endParaRPr>
          </a:p>
        </p:txBody>
      </p:sp>
      <p:sp>
        <p:nvSpPr>
          <p:cNvPr id="130" name="Triangle isocèle 129"/>
          <p:cNvSpPr/>
          <p:nvPr/>
        </p:nvSpPr>
        <p:spPr>
          <a:xfrm>
            <a:off x="8278263" y="4123223"/>
            <a:ext cx="72008" cy="72000"/>
          </a:xfrm>
          <a:prstGeom prst="triangl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p:cNvSpPr/>
          <p:nvPr/>
        </p:nvSpPr>
        <p:spPr>
          <a:xfrm>
            <a:off x="8336384" y="4362022"/>
            <a:ext cx="180000" cy="1080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a:r>
              <a:rPr lang="en-US" sz="600" dirty="0" smtClean="0">
                <a:solidFill>
                  <a:schemeClr val="tx1"/>
                </a:solidFill>
              </a:rPr>
              <a:t>delay</a:t>
            </a:r>
            <a:endParaRPr lang="en-US" sz="600" dirty="0">
              <a:solidFill>
                <a:schemeClr val="tx1"/>
              </a:solidFill>
            </a:endParaRPr>
          </a:p>
        </p:txBody>
      </p:sp>
      <p:sp>
        <p:nvSpPr>
          <p:cNvPr id="141" name="Rectangle à coins arrondis 140"/>
          <p:cNvSpPr/>
          <p:nvPr/>
        </p:nvSpPr>
        <p:spPr>
          <a:xfrm>
            <a:off x="6942144" y="5701226"/>
            <a:ext cx="972000" cy="216000"/>
          </a:xfrm>
          <a:prstGeom prst="roundRect">
            <a:avLst/>
          </a:prstGeom>
          <a:solidFill>
            <a:srgbClr val="2F2FFF"/>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dirty="0" err="1" smtClean="0">
                <a:solidFill>
                  <a:schemeClr val="bg1"/>
                </a:solidFill>
                <a:latin typeface="Arial" panose="020B0604020202020204" pitchFamily="34" charset="0"/>
                <a:cs typeface="Arial" panose="020B0604020202020204" pitchFamily="34" charset="0"/>
              </a:rPr>
              <a:t>Apply</a:t>
            </a:r>
            <a:endParaRPr lang="fr-FR" sz="800" dirty="0">
              <a:solidFill>
                <a:schemeClr val="bg1"/>
              </a:solidFill>
              <a:latin typeface="Arial" panose="020B0604020202020204" pitchFamily="34" charset="0"/>
              <a:cs typeface="Arial" panose="020B0604020202020204" pitchFamily="34" charset="0"/>
            </a:endParaRPr>
          </a:p>
        </p:txBody>
      </p:sp>
      <p:sp>
        <p:nvSpPr>
          <p:cNvPr id="110"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25</a:t>
            </a:r>
            <a:endParaRPr lang="en-US" dirty="0"/>
          </a:p>
        </p:txBody>
      </p:sp>
    </p:spTree>
    <p:extLst>
      <p:ext uri="{BB962C8B-B14F-4D97-AF65-F5344CB8AC3E}">
        <p14:creationId xmlns:p14="http://schemas.microsoft.com/office/powerpoint/2010/main" val="2493448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33957"/>
            <a:ext cx="9062784" cy="790787"/>
          </a:xfrm>
        </p:spPr>
        <p:txBody>
          <a:bodyPr/>
          <a:lstStyle/>
          <a:p>
            <a:r>
              <a:rPr lang="en-GB" sz="3600" dirty="0" smtClean="0">
                <a:latin typeface="Arial" panose="020B0604020202020204" pitchFamily="34" charset="0"/>
                <a:cs typeface="Arial" panose="020B0604020202020204" pitchFamily="34" charset="0"/>
              </a:rPr>
              <a:t>Reuse UA for </a:t>
            </a:r>
            <a:r>
              <a:rPr lang="en-GB" sz="3600" dirty="0" err="1" smtClean="0">
                <a:latin typeface="Arial" panose="020B0604020202020204" pitchFamily="34" charset="0"/>
                <a:cs typeface="Arial" panose="020B0604020202020204" pitchFamily="34" charset="0"/>
              </a:rPr>
              <a:t>PacMan</a:t>
            </a: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r>
              <a:rPr lang="en-GB" sz="3600" dirty="0">
                <a:latin typeface="Arial" panose="020B0604020202020204" pitchFamily="34" charset="0"/>
                <a:cs typeface="Arial" panose="020B0604020202020204" pitchFamily="34" charset="0"/>
              </a:rPr>
              <a:t/>
            </a:r>
            <a:br>
              <a:rPr lang="en-GB" sz="3600" dirty="0">
                <a:latin typeface="Arial" panose="020B0604020202020204" pitchFamily="34" charset="0"/>
                <a:cs typeface="Arial" panose="020B0604020202020204" pitchFamily="34" charset="0"/>
              </a:rPr>
            </a:br>
            <a:endParaRPr lang="en-GB" sz="2800" b="0" dirty="0">
              <a:latin typeface="Arial" panose="020B0604020202020204" pitchFamily="34" charset="0"/>
              <a:cs typeface="Arial" panose="020B0604020202020204" pitchFamily="34" charset="0"/>
            </a:endParaRPr>
          </a:p>
        </p:txBody>
      </p:sp>
      <p:sp>
        <p:nvSpPr>
          <p:cNvPr id="61" name="Cylindre 60"/>
          <p:cNvSpPr/>
          <p:nvPr/>
        </p:nvSpPr>
        <p:spPr>
          <a:xfrm>
            <a:off x="3107412" y="2060848"/>
            <a:ext cx="1983306" cy="3249405"/>
          </a:xfrm>
          <a:prstGeom prst="can">
            <a:avLst/>
          </a:prstGeom>
          <a:noFill/>
          <a:ln w="28575"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63" name="Rectangle 62"/>
          <p:cNvSpPr/>
          <p:nvPr/>
        </p:nvSpPr>
        <p:spPr>
          <a:xfrm>
            <a:off x="6084168" y="3033038"/>
            <a:ext cx="3024336" cy="1813373"/>
          </a:xfrm>
          <a:prstGeom prst="rect">
            <a:avLst/>
          </a:prstGeom>
          <a:noFill/>
          <a:ln w="19050" cap="flat" cmpd="sng" algn="ctr">
            <a:solidFill>
              <a:srgbClr val="FF0000"/>
            </a:solidFill>
            <a:prstDash val="sysDot"/>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64" name="ZoneTexte 63"/>
          <p:cNvSpPr txBox="1"/>
          <p:nvPr/>
        </p:nvSpPr>
        <p:spPr>
          <a:xfrm>
            <a:off x="3218109" y="2133967"/>
            <a:ext cx="1713931" cy="300082"/>
          </a:xfrm>
          <a:prstGeom prst="rect">
            <a:avLst/>
          </a:prstGeom>
          <a:noFill/>
        </p:spPr>
        <p:txBody>
          <a:bodyPr wrap="none" rtlCol="0">
            <a:spAutoFit/>
          </a:bodyPr>
          <a:lstStyle/>
          <a:p>
            <a:pPr defTabSz="685800" fontAlgn="auto">
              <a:spcBef>
                <a:spcPts val="0"/>
              </a:spcBef>
              <a:spcAft>
                <a:spcPts val="0"/>
              </a:spcAft>
            </a:pPr>
            <a:r>
              <a:rPr lang="fr-FR" sz="1350" b="1" dirty="0" smtClean="0">
                <a:solidFill>
                  <a:prstClr val="black"/>
                </a:solidFill>
                <a:latin typeface="Arial" panose="020B0604020202020204" pitchFamily="34" charset="0"/>
                <a:cs typeface="Arial" panose="020B0604020202020204" pitchFamily="34" charset="0"/>
              </a:rPr>
              <a:t>Animation Library </a:t>
            </a:r>
            <a:endParaRPr lang="en-US" sz="1350" b="1" dirty="0">
              <a:solidFill>
                <a:prstClr val="black"/>
              </a:solidFill>
              <a:latin typeface="Arial" panose="020B0604020202020204" pitchFamily="34" charset="0"/>
              <a:cs typeface="Arial" panose="020B0604020202020204" pitchFamily="34" charset="0"/>
            </a:endParaRPr>
          </a:p>
        </p:txBody>
      </p:sp>
      <p:sp>
        <p:nvSpPr>
          <p:cNvPr id="65" name="Cube 64"/>
          <p:cNvSpPr/>
          <p:nvPr/>
        </p:nvSpPr>
        <p:spPr>
          <a:xfrm>
            <a:off x="3563888" y="3002985"/>
            <a:ext cx="544980"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66" name="Cube 65"/>
          <p:cNvSpPr/>
          <p:nvPr/>
        </p:nvSpPr>
        <p:spPr>
          <a:xfrm>
            <a:off x="3678188" y="3117285"/>
            <a:ext cx="544980"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67" name="Cube 66"/>
          <p:cNvSpPr/>
          <p:nvPr/>
        </p:nvSpPr>
        <p:spPr>
          <a:xfrm>
            <a:off x="3792488" y="3231585"/>
            <a:ext cx="544980"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68" name="Cube 67"/>
          <p:cNvSpPr/>
          <p:nvPr/>
        </p:nvSpPr>
        <p:spPr>
          <a:xfrm>
            <a:off x="3906788" y="3345885"/>
            <a:ext cx="544980"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UA</a:t>
            </a:r>
            <a:r>
              <a:rPr lang="fr-FR" sz="1350" kern="0" baseline="-25000" dirty="0" err="1">
                <a:solidFill>
                  <a:prstClr val="black"/>
                </a:solidFill>
                <a:latin typeface="Calibri" panose="020F0502020204030204"/>
                <a:ea typeface="+mn-ea"/>
                <a:cs typeface="+mn-cs"/>
              </a:rPr>
              <a:t>x</a:t>
            </a:r>
            <a:endPar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endParaRPr>
          </a:p>
        </p:txBody>
      </p:sp>
      <p:sp>
        <p:nvSpPr>
          <p:cNvPr id="70" name="Cube 69"/>
          <p:cNvSpPr/>
          <p:nvPr/>
        </p:nvSpPr>
        <p:spPr>
          <a:xfrm>
            <a:off x="543136" y="3649782"/>
            <a:ext cx="575573"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err="1" smtClean="0">
                <a:ln>
                  <a:noFill/>
                </a:ln>
                <a:solidFill>
                  <a:prstClr val="black"/>
                </a:solidFill>
                <a:effectLst/>
                <a:uLnTx/>
                <a:uFillTx/>
                <a:latin typeface="Calibri" panose="020F0502020204030204"/>
                <a:ea typeface="+mn-ea"/>
                <a:cs typeface="+mn-cs"/>
              </a:rPr>
              <a:t>UA</a:t>
            </a:r>
            <a:r>
              <a:rPr kumimoji="0" lang="fr-FR" sz="1200" b="1" i="0" u="none" strike="noStrike" kern="0" cap="none" spc="0" normalizeH="0" baseline="-25000" noProof="0" dirty="0" err="1" smtClean="0">
                <a:ln>
                  <a:noFill/>
                </a:ln>
                <a:solidFill>
                  <a:prstClr val="black"/>
                </a:solidFill>
                <a:effectLst/>
                <a:uLnTx/>
                <a:uFillTx/>
                <a:latin typeface="Calibri" panose="020F0502020204030204"/>
                <a:ea typeface="+mn-ea"/>
                <a:cs typeface="+mn-cs"/>
              </a:rPr>
              <a:t>x</a:t>
            </a:r>
            <a:endParaRPr kumimoji="0" lang="fr-FR" sz="1200" b="1" i="0" u="none" strike="noStrike" kern="0" cap="none" spc="0" normalizeH="0" baseline="-25000" noProof="0" dirty="0" smtClean="0">
              <a:ln>
                <a:noFill/>
              </a:ln>
              <a:solidFill>
                <a:prstClr val="black"/>
              </a:solidFill>
              <a:effectLst/>
              <a:uLnTx/>
              <a:uFillTx/>
              <a:latin typeface="Calibri" panose="020F0502020204030204"/>
              <a:ea typeface="+mn-ea"/>
              <a:cs typeface="+mn-cs"/>
            </a:endParaRPr>
          </a:p>
        </p:txBody>
      </p:sp>
      <p:sp>
        <p:nvSpPr>
          <p:cNvPr id="71" name="Demi-tour 70"/>
          <p:cNvSpPr/>
          <p:nvPr/>
        </p:nvSpPr>
        <p:spPr>
          <a:xfrm rot="16200000">
            <a:off x="-178419" y="3203920"/>
            <a:ext cx="867161" cy="523394"/>
          </a:xfrm>
          <a:prstGeom prst="uturnArrow">
            <a:avLst>
              <a:gd name="adj1" fmla="val 3907"/>
              <a:gd name="adj2" fmla="val 13213"/>
              <a:gd name="adj3" fmla="val 16315"/>
              <a:gd name="adj4" fmla="val 42509"/>
              <a:gd name="adj5" fmla="val 88648"/>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685800" fontAlgn="auto">
              <a:spcBef>
                <a:spcPts val="0"/>
              </a:spcBef>
              <a:spcAft>
                <a:spcPts val="0"/>
              </a:spcAft>
            </a:pPr>
            <a:endParaRPr lang="fr-FR" sz="1350" kern="0">
              <a:solidFill>
                <a:prstClr val="black"/>
              </a:solidFill>
              <a:latin typeface="Calibri" panose="020F0502020204030204"/>
              <a:ea typeface="+mn-ea"/>
              <a:cs typeface="+mn-cs"/>
            </a:endParaRPr>
          </a:p>
        </p:txBody>
      </p:sp>
      <p:sp>
        <p:nvSpPr>
          <p:cNvPr id="73" name="ZoneTexte 72"/>
          <p:cNvSpPr txBox="1"/>
          <p:nvPr/>
        </p:nvSpPr>
        <p:spPr>
          <a:xfrm>
            <a:off x="6063912" y="2649013"/>
            <a:ext cx="646524" cy="300082"/>
          </a:xfrm>
          <a:prstGeom prst="rect">
            <a:avLst/>
          </a:prstGeom>
          <a:noFill/>
        </p:spPr>
        <p:txBody>
          <a:bodyPr wrap="none" rtlCol="0">
            <a:spAutoFit/>
          </a:bodyPr>
          <a:lstStyle/>
          <a:p>
            <a:pPr defTabSz="685800" fontAlgn="auto">
              <a:spcBef>
                <a:spcPts val="0"/>
              </a:spcBef>
              <a:spcAft>
                <a:spcPts val="0"/>
              </a:spcAft>
            </a:pPr>
            <a:r>
              <a:rPr lang="en-US" sz="1350" dirty="0" smtClean="0">
                <a:solidFill>
                  <a:prstClr val="black"/>
                </a:solidFill>
                <a:latin typeface="Calibri" panose="020F0502020204030204"/>
                <a:cs typeface="+mn-cs"/>
              </a:rPr>
              <a:t>Reuse </a:t>
            </a:r>
            <a:endParaRPr lang="en-US" sz="1350" dirty="0">
              <a:solidFill>
                <a:prstClr val="black"/>
              </a:solidFill>
              <a:latin typeface="Calibri" panose="020F0502020204030204"/>
              <a:cs typeface="+mn-cs"/>
            </a:endParaRPr>
          </a:p>
        </p:txBody>
      </p:sp>
      <p:cxnSp>
        <p:nvCxnSpPr>
          <p:cNvPr id="75" name="Connecteur droit avec flèche 74"/>
          <p:cNvCxnSpPr/>
          <p:nvPr/>
        </p:nvCxnSpPr>
        <p:spPr>
          <a:xfrm>
            <a:off x="1123004" y="3871505"/>
            <a:ext cx="1980000" cy="2252"/>
          </a:xfrm>
          <a:prstGeom prst="straightConnector1">
            <a:avLst/>
          </a:prstGeom>
          <a:noFill/>
          <a:ln w="15875" cap="flat" cmpd="sng" algn="ctr">
            <a:solidFill>
              <a:sysClr val="windowText" lastClr="000000"/>
            </a:solidFill>
            <a:prstDash val="solid"/>
            <a:miter lim="800000"/>
            <a:headEnd type="none"/>
            <a:tailEnd type="arrow"/>
          </a:ln>
          <a:effectLst/>
        </p:spPr>
      </p:cxnSp>
      <p:cxnSp>
        <p:nvCxnSpPr>
          <p:cNvPr id="76" name="Connecteur droit avec flèche 75"/>
          <p:cNvCxnSpPr/>
          <p:nvPr/>
        </p:nvCxnSpPr>
        <p:spPr>
          <a:xfrm flipV="1">
            <a:off x="5090717" y="3398110"/>
            <a:ext cx="360000" cy="0"/>
          </a:xfrm>
          <a:prstGeom prst="straightConnector1">
            <a:avLst/>
          </a:prstGeom>
          <a:noFill/>
          <a:ln w="15875" cap="flat" cmpd="sng" algn="ctr">
            <a:solidFill>
              <a:sysClr val="windowText" lastClr="000000"/>
            </a:solidFill>
            <a:prstDash val="solid"/>
            <a:miter lim="800000"/>
            <a:headEnd type="none"/>
            <a:tailEnd type="arrow"/>
          </a:ln>
          <a:effectLst/>
        </p:spPr>
      </p:cxnSp>
      <p:sp>
        <p:nvSpPr>
          <p:cNvPr id="77" name="Cube 76"/>
          <p:cNvSpPr/>
          <p:nvPr/>
        </p:nvSpPr>
        <p:spPr>
          <a:xfrm>
            <a:off x="5436096" y="3074184"/>
            <a:ext cx="575573" cy="498832"/>
          </a:xfrm>
          <a:prstGeom prst="cube">
            <a:avLst/>
          </a:prstGeom>
          <a:solidFill>
            <a:srgbClr val="4472C4">
              <a:lumMod val="20000"/>
              <a:lumOff val="80000"/>
            </a:srgbClr>
          </a:solidFill>
          <a:ln w="25400" cap="flat" cmpd="sng" algn="ctr">
            <a:solidFill>
              <a:sysClr val="windowText" lastClr="000000"/>
            </a:solidFill>
            <a:prstDash val="solid"/>
            <a:miter lim="800000"/>
          </a:ln>
          <a:effectLst/>
        </p:spPr>
        <p:txBody>
          <a:bodyPr lIns="0" r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1" i="0" u="none" strike="noStrike" kern="0" cap="none" spc="0" normalizeH="0" baseline="0" noProof="0" dirty="0" smtClean="0">
                <a:ln>
                  <a:noFill/>
                </a:ln>
                <a:solidFill>
                  <a:prstClr val="black"/>
                </a:solidFill>
                <a:effectLst/>
                <a:uLnTx/>
                <a:uFillTx/>
                <a:latin typeface="Calibri" panose="020F0502020204030204"/>
                <a:ea typeface="+mn-ea"/>
                <a:cs typeface="+mn-cs"/>
              </a:rPr>
              <a:t>UA</a:t>
            </a:r>
            <a:r>
              <a:rPr lang="fr-FR" sz="1350" b="1" kern="0" baseline="-25000" dirty="0" err="1">
                <a:solidFill>
                  <a:prstClr val="black"/>
                </a:solidFill>
                <a:latin typeface="Calibri" panose="020F0502020204030204"/>
                <a:ea typeface="+mn-ea"/>
                <a:cs typeface="+mn-cs"/>
              </a:rPr>
              <a:t>x</a:t>
            </a:r>
            <a:endParaRPr kumimoji="0" lang="fr-FR" sz="1350" b="1" i="0" u="none" strike="noStrike" kern="0" cap="none" spc="0" normalizeH="0" baseline="-25000" noProof="0" dirty="0" smtClean="0">
              <a:ln>
                <a:noFill/>
              </a:ln>
              <a:solidFill>
                <a:prstClr val="black"/>
              </a:solidFill>
              <a:effectLst/>
              <a:uLnTx/>
              <a:uFillTx/>
              <a:latin typeface="Calibri" panose="020F0502020204030204"/>
              <a:ea typeface="+mn-ea"/>
              <a:cs typeface="+mn-cs"/>
            </a:endParaRPr>
          </a:p>
        </p:txBody>
      </p:sp>
      <p:sp>
        <p:nvSpPr>
          <p:cNvPr id="79" name="Demi-tour 78"/>
          <p:cNvSpPr/>
          <p:nvPr/>
        </p:nvSpPr>
        <p:spPr>
          <a:xfrm>
            <a:off x="5945126" y="2672960"/>
            <a:ext cx="1253668" cy="396000"/>
          </a:xfrm>
          <a:prstGeom prst="uturnArrow">
            <a:avLst>
              <a:gd name="adj1" fmla="val 5923"/>
              <a:gd name="adj2" fmla="val 13213"/>
              <a:gd name="adj3" fmla="val 16315"/>
              <a:gd name="adj4" fmla="val 46541"/>
              <a:gd name="adj5" fmla="val 97840"/>
            </a:avLst>
          </a:prstGeom>
          <a:solidFill>
            <a:srgbClr val="5B9BD5"/>
          </a:solidFill>
          <a:ln w="12700" cap="flat" cmpd="sng" algn="ctr">
            <a:solidFill>
              <a:srgbClr val="5B9BD5">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smtClean="0">
              <a:ln>
                <a:noFill/>
              </a:ln>
              <a:solidFill>
                <a:prstClr val="black"/>
              </a:solidFill>
              <a:effectLst/>
              <a:uLnTx/>
              <a:uFillTx/>
              <a:latin typeface="Calibri" panose="020F0502020204030204"/>
              <a:ea typeface="+mn-ea"/>
              <a:cs typeface="+mn-cs"/>
            </a:endParaRPr>
          </a:p>
        </p:txBody>
      </p:sp>
      <p:sp>
        <p:nvSpPr>
          <p:cNvPr id="83" name="ZoneTexte 82"/>
          <p:cNvSpPr txBox="1"/>
          <p:nvPr/>
        </p:nvSpPr>
        <p:spPr>
          <a:xfrm>
            <a:off x="5166135" y="2304552"/>
            <a:ext cx="2077947" cy="300082"/>
          </a:xfrm>
          <a:prstGeom prst="rect">
            <a:avLst/>
          </a:prstGeom>
          <a:noFill/>
        </p:spPr>
        <p:txBody>
          <a:bodyPr wrap="square" rtlCol="0">
            <a:spAutoFit/>
          </a:bodyPr>
          <a:lstStyle/>
          <a:p>
            <a:pPr defTabSz="685800" fontAlgn="auto">
              <a:spcBef>
                <a:spcPts val="0"/>
              </a:spcBef>
              <a:spcAft>
                <a:spcPts val="0"/>
              </a:spcAft>
            </a:pPr>
            <a:r>
              <a:rPr lang="en-US" sz="1350" dirty="0">
                <a:solidFill>
                  <a:prstClr val="black"/>
                </a:solidFill>
                <a:latin typeface="Calibri" panose="020F0502020204030204"/>
                <a:cs typeface="+mn-cs"/>
              </a:rPr>
              <a:t>Seeking </a:t>
            </a:r>
            <a:r>
              <a:rPr lang="en-US" sz="1350" dirty="0" smtClean="0">
                <a:solidFill>
                  <a:prstClr val="black"/>
                </a:solidFill>
                <a:latin typeface="Calibri" panose="020F0502020204030204"/>
                <a:cs typeface="+mn-cs"/>
              </a:rPr>
              <a:t>an animation </a:t>
            </a:r>
            <a:endParaRPr lang="en-US" sz="1350" dirty="0">
              <a:solidFill>
                <a:prstClr val="black"/>
              </a:solidFill>
              <a:latin typeface="Calibri" panose="020F0502020204030204"/>
              <a:cs typeface="+mn-cs"/>
            </a:endParaRPr>
          </a:p>
        </p:txBody>
      </p:sp>
      <p:pic>
        <p:nvPicPr>
          <p:cNvPr id="84" name="Image 83"/>
          <p:cNvPicPr>
            <a:picLocks noChangeAspect="1"/>
          </p:cNvPicPr>
          <p:nvPr/>
        </p:nvPicPr>
        <p:blipFill rotWithShape="1">
          <a:blip r:embed="rId3"/>
          <a:srcRect l="4610" t="7081" r="16440" b="26806"/>
          <a:stretch/>
        </p:blipFill>
        <p:spPr>
          <a:xfrm>
            <a:off x="6205109" y="4994256"/>
            <a:ext cx="1010653" cy="631994"/>
          </a:xfrm>
          <a:prstGeom prst="rect">
            <a:avLst/>
          </a:prstGeom>
        </p:spPr>
      </p:pic>
      <p:sp>
        <p:nvSpPr>
          <p:cNvPr id="87" name="Flèche droite rayée 86"/>
          <p:cNvSpPr/>
          <p:nvPr/>
        </p:nvSpPr>
        <p:spPr>
          <a:xfrm rot="1489548">
            <a:off x="6316658" y="4961374"/>
            <a:ext cx="1253668" cy="421574"/>
          </a:xfrm>
          <a:prstGeom prst="stripedRightArrow">
            <a:avLst>
              <a:gd name="adj1" fmla="val 26670"/>
              <a:gd name="adj2" fmla="val 35002"/>
            </a:avLst>
          </a:prstGeom>
          <a:noFill/>
          <a:ln w="12700" cap="flat" cmpd="sng" algn="ctr">
            <a:solidFill>
              <a:srgbClr val="5B9BD5">
                <a:shade val="50000"/>
              </a:srgb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fr-FR" sz="135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88" name="ZoneTexte 87"/>
          <p:cNvSpPr txBox="1"/>
          <p:nvPr/>
        </p:nvSpPr>
        <p:spPr>
          <a:xfrm>
            <a:off x="7039740" y="5774095"/>
            <a:ext cx="1029696" cy="338554"/>
          </a:xfrm>
          <a:prstGeom prst="rect">
            <a:avLst/>
          </a:prstGeom>
          <a:noFill/>
        </p:spPr>
        <p:txBody>
          <a:bodyPr wrap="square" rtlCol="0">
            <a:spAutoFit/>
          </a:bodyPr>
          <a:lstStyle/>
          <a:p>
            <a:pPr algn="ctr" defTabSz="685800" fontAlgn="auto">
              <a:spcBef>
                <a:spcPts val="0"/>
              </a:spcBef>
              <a:spcAft>
                <a:spcPts val="0"/>
              </a:spcAft>
            </a:pPr>
            <a:r>
              <a:rPr lang="fr-FR" sz="1600" spc="10" dirty="0" err="1">
                <a:latin typeface="Courier New"/>
                <a:ea typeface="+mn-ea"/>
                <a:cs typeface="Courier New"/>
              </a:rPr>
              <a:t>moveR</a:t>
            </a:r>
            <a:endParaRPr lang="en-US" sz="1600" spc="10" dirty="0">
              <a:latin typeface="Courier New"/>
              <a:ea typeface="+mn-ea"/>
              <a:cs typeface="Courier New"/>
            </a:endParaRPr>
          </a:p>
        </p:txBody>
      </p:sp>
      <p:pic>
        <p:nvPicPr>
          <p:cNvPr id="95" name="Image 94"/>
          <p:cNvPicPr>
            <a:picLocks noChangeAspect="1"/>
          </p:cNvPicPr>
          <p:nvPr/>
        </p:nvPicPr>
        <p:blipFill>
          <a:blip r:embed="rId4"/>
          <a:stretch>
            <a:fillRect/>
          </a:stretch>
        </p:blipFill>
        <p:spPr>
          <a:xfrm>
            <a:off x="480259" y="1734790"/>
            <a:ext cx="2508366" cy="1526669"/>
          </a:xfrm>
          <a:prstGeom prst="rect">
            <a:avLst/>
          </a:prstGeom>
          <a:ln>
            <a:noFill/>
          </a:ln>
        </p:spPr>
      </p:pic>
      <p:cxnSp>
        <p:nvCxnSpPr>
          <p:cNvPr id="96" name="Connecteur droit avec flèche 95"/>
          <p:cNvCxnSpPr/>
          <p:nvPr/>
        </p:nvCxnSpPr>
        <p:spPr>
          <a:xfrm flipH="1">
            <a:off x="5102384" y="2564904"/>
            <a:ext cx="1260000" cy="0"/>
          </a:xfrm>
          <a:prstGeom prst="straightConnector1">
            <a:avLst/>
          </a:prstGeom>
          <a:noFill/>
          <a:ln w="15875" cap="flat" cmpd="sng" algn="ctr">
            <a:solidFill>
              <a:sysClr val="windowText" lastClr="000000"/>
            </a:solidFill>
            <a:prstDash val="solid"/>
            <a:miter lim="800000"/>
            <a:headEnd type="none"/>
            <a:tailEnd type="arrow"/>
          </a:ln>
          <a:effectLst/>
        </p:spPr>
      </p:cxnSp>
      <p:pic>
        <p:nvPicPr>
          <p:cNvPr id="98" name="Picture 4" descr="C:\Documents and Settings\Administrateur\Local Settings\Temporary Internet Files\Content.IE5\S8RAMQET\MCj0433941000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0644" y="1272588"/>
            <a:ext cx="770354" cy="56363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99" name="Rectangle 98"/>
          <p:cNvSpPr/>
          <p:nvPr/>
        </p:nvSpPr>
        <p:spPr>
          <a:xfrm>
            <a:off x="7956757" y="1907851"/>
            <a:ext cx="1085554" cy="261610"/>
          </a:xfrm>
          <a:prstGeom prst="rect">
            <a:avLst/>
          </a:prstGeom>
        </p:spPr>
        <p:txBody>
          <a:bodyPr wrap="none">
            <a:spAutoFit/>
          </a:bodyPr>
          <a:lstStyle/>
          <a:p>
            <a:r>
              <a:rPr lang="en-US" sz="1100" b="1" dirty="0"/>
              <a:t>MA Designer </a:t>
            </a:r>
          </a:p>
        </p:txBody>
      </p:sp>
      <p:sp>
        <p:nvSpPr>
          <p:cNvPr id="103" name="Rectangle 102"/>
          <p:cNvSpPr/>
          <p:nvPr/>
        </p:nvSpPr>
        <p:spPr>
          <a:xfrm>
            <a:off x="1270659" y="3530920"/>
            <a:ext cx="1625958" cy="276999"/>
          </a:xfrm>
          <a:prstGeom prst="rect">
            <a:avLst/>
          </a:prstGeom>
        </p:spPr>
        <p:txBody>
          <a:bodyPr wrap="none">
            <a:spAutoFit/>
          </a:bodyPr>
          <a:lstStyle/>
          <a:p>
            <a:pPr algn="ctr" defTabSz="685800" fontAlgn="auto">
              <a:spcBef>
                <a:spcPts val="0"/>
              </a:spcBef>
              <a:spcAft>
                <a:spcPts val="0"/>
              </a:spcAft>
            </a:pPr>
            <a:r>
              <a:rPr lang="en-US" sz="1200" dirty="0" smtClean="0">
                <a:solidFill>
                  <a:prstClr val="black"/>
                </a:solidFill>
                <a:latin typeface="Calibri" panose="020F0502020204030204"/>
              </a:rPr>
              <a:t>Providing an animation</a:t>
            </a:r>
            <a:endParaRPr lang="en-US" sz="1200" dirty="0">
              <a:solidFill>
                <a:prstClr val="black"/>
              </a:solidFill>
              <a:latin typeface="Calibri" panose="020F0502020204030204"/>
            </a:endParaRPr>
          </a:p>
        </p:txBody>
      </p:sp>
      <p:pic>
        <p:nvPicPr>
          <p:cNvPr id="104" name="Image 103"/>
          <p:cNvPicPr>
            <a:picLocks noChangeAspect="1"/>
          </p:cNvPicPr>
          <p:nvPr/>
        </p:nvPicPr>
        <p:blipFill>
          <a:blip r:embed="rId6"/>
          <a:stretch>
            <a:fillRect/>
          </a:stretch>
        </p:blipFill>
        <p:spPr>
          <a:xfrm>
            <a:off x="6339065" y="5708480"/>
            <a:ext cx="735646" cy="717301"/>
          </a:xfrm>
          <a:prstGeom prst="rect">
            <a:avLst/>
          </a:prstGeom>
        </p:spPr>
      </p:pic>
      <p:pic>
        <p:nvPicPr>
          <p:cNvPr id="105" name="Image 104"/>
          <p:cNvPicPr>
            <a:picLocks noChangeAspect="1"/>
          </p:cNvPicPr>
          <p:nvPr/>
        </p:nvPicPr>
        <p:blipFill>
          <a:blip r:embed="rId7"/>
          <a:stretch>
            <a:fillRect/>
          </a:stretch>
        </p:blipFill>
        <p:spPr>
          <a:xfrm>
            <a:off x="8139494" y="5728963"/>
            <a:ext cx="720080" cy="703714"/>
          </a:xfrm>
          <a:prstGeom prst="rect">
            <a:avLst/>
          </a:prstGeom>
        </p:spPr>
      </p:pic>
      <p:cxnSp>
        <p:nvCxnSpPr>
          <p:cNvPr id="106" name="Connecteur droit avec flèche 105"/>
          <p:cNvCxnSpPr/>
          <p:nvPr/>
        </p:nvCxnSpPr>
        <p:spPr>
          <a:xfrm>
            <a:off x="7057067" y="6074980"/>
            <a:ext cx="1080000" cy="2252"/>
          </a:xfrm>
          <a:prstGeom prst="straightConnector1">
            <a:avLst/>
          </a:prstGeom>
          <a:noFill/>
          <a:ln w="15875" cap="flat" cmpd="sng" algn="ctr">
            <a:solidFill>
              <a:sysClr val="windowText" lastClr="000000"/>
            </a:solidFill>
            <a:prstDash val="solid"/>
            <a:miter lim="800000"/>
            <a:headEnd type="none"/>
            <a:tailEnd type="arrow"/>
          </a:ln>
          <a:effectLst/>
        </p:spPr>
      </p:cxnSp>
      <p:pic>
        <p:nvPicPr>
          <p:cNvPr id="107" name="Picture 65" descr="MCj02380420000[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32747" y="2510759"/>
            <a:ext cx="477334" cy="477648"/>
          </a:xfrm>
          <a:prstGeom prst="rect">
            <a:avLst/>
          </a:prstGeom>
          <a:noFill/>
          <a:ln>
            <a:noFill/>
          </a:ln>
        </p:spPr>
      </p:pic>
      <p:pic>
        <p:nvPicPr>
          <p:cNvPr id="108" name="Image 107"/>
          <p:cNvPicPr>
            <a:picLocks noChangeAspect="1"/>
          </p:cNvPicPr>
          <p:nvPr/>
        </p:nvPicPr>
        <p:blipFill>
          <a:blip r:embed="rId4"/>
          <a:stretch>
            <a:fillRect/>
          </a:stretch>
        </p:blipFill>
        <p:spPr>
          <a:xfrm>
            <a:off x="6150711" y="3080348"/>
            <a:ext cx="2775921" cy="1689511"/>
          </a:xfrm>
          <a:prstGeom prst="rect">
            <a:avLst/>
          </a:prstGeom>
          <a:ln>
            <a:noFill/>
          </a:ln>
        </p:spPr>
      </p:pic>
      <p:sp>
        <p:nvSpPr>
          <p:cNvPr id="109" name="Rectangle 108"/>
          <p:cNvSpPr/>
          <p:nvPr/>
        </p:nvSpPr>
        <p:spPr>
          <a:xfrm>
            <a:off x="5724127" y="1302744"/>
            <a:ext cx="2268827" cy="950054"/>
          </a:xfrm>
          <a:prstGeom prst="rect">
            <a:avLst/>
          </a:prstGeom>
          <a:blipFill dpi="0" rotWithShape="1">
            <a:blip r:embed="rId9">
              <a:extLst>
                <a:ext uri="{28A0092B-C50C-407E-A947-70E740481C1C}">
                  <a14:useLocalDpi xmlns:a14="http://schemas.microsoft.com/office/drawing/2010/main" val="0"/>
                </a:ext>
              </a:extLst>
            </a:blip>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1200" cap="none" spc="0" normalizeH="0" baseline="0" noProof="0" dirty="0" smtClean="0">
                <a:ln>
                  <a:noFill/>
                </a:ln>
                <a:solidFill>
                  <a:prstClr val="black"/>
                </a:solidFill>
                <a:effectLst/>
                <a:uLnTx/>
                <a:uFillTx/>
                <a:latin typeface="Calibri" panose="020F0502020204030204"/>
                <a:ea typeface="+mn-ea"/>
                <a:cs typeface="+mn-cs"/>
              </a:rPr>
              <a:t>Transformation  </a:t>
            </a:r>
            <a:r>
              <a:rPr kumimoji="0" lang="fr-FR" sz="1100" b="1" i="0" u="none" strike="noStrike" kern="1200" cap="none" spc="0" normalizeH="0" baseline="0" noProof="0" dirty="0" err="1" smtClean="0">
                <a:ln>
                  <a:noFill/>
                </a:ln>
                <a:solidFill>
                  <a:prstClr val="black"/>
                </a:solidFill>
                <a:effectLst/>
                <a:uLnTx/>
                <a:uFillTx/>
                <a:latin typeface="Calibri" panose="020F0502020204030204"/>
                <a:ea typeface="+mn-ea"/>
                <a:cs typeface="+mn-cs"/>
              </a:rPr>
              <a:t>Specification</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110" name="Tableau 109"/>
          <p:cNvGraphicFramePr>
            <a:graphicFrameLocks noGrp="1"/>
          </p:cNvGraphicFramePr>
          <p:nvPr>
            <p:extLst>
              <p:ext uri="{D42A27DB-BD31-4B8C-83A1-F6EECF244321}">
                <p14:modId xmlns:p14="http://schemas.microsoft.com/office/powerpoint/2010/main" val="2402616703"/>
              </p:ext>
            </p:extLst>
          </p:nvPr>
        </p:nvGraphicFramePr>
        <p:xfrm>
          <a:off x="5854530" y="1520896"/>
          <a:ext cx="2034211" cy="658622"/>
        </p:xfrm>
        <a:graphic>
          <a:graphicData uri="http://schemas.openxmlformats.org/drawingml/2006/table">
            <a:tbl>
              <a:tblPr firstRow="1" bandRow="1">
                <a:tableStyleId>{2D5ABB26-0587-4C30-8999-92F81FD0307C}</a:tableStyleId>
              </a:tblPr>
              <a:tblGrid>
                <a:gridCol w="2034211">
                  <a:extLst>
                    <a:ext uri="{9D8B030D-6E8A-4147-A177-3AD203B41FA5}">
                      <a16:colId xmlns:a16="http://schemas.microsoft.com/office/drawing/2014/main" val="1282562216"/>
                    </a:ext>
                  </a:extLst>
                </a:gridCol>
              </a:tblGrid>
              <a:tr h="463511">
                <a:tc>
                  <a:txBody>
                    <a:bodyPr/>
                    <a:lstStyle/>
                    <a:p>
                      <a:pPr marL="51435">
                        <a:lnSpc>
                          <a:spcPct val="100000"/>
                        </a:lnSpc>
                        <a:spcBef>
                          <a:spcPts val="290"/>
                        </a:spcBef>
                      </a:pPr>
                      <a:r>
                        <a:rPr sz="800" b="1" spc="10" dirty="0">
                          <a:solidFill>
                            <a:srgbClr val="006FC0"/>
                          </a:solidFill>
                          <a:latin typeface="Courier New"/>
                          <a:cs typeface="Courier New"/>
                        </a:rPr>
                        <a:t>class PacMan</a:t>
                      </a:r>
                      <a:r>
                        <a:rPr sz="800" b="1" spc="-70" dirty="0">
                          <a:solidFill>
                            <a:srgbClr val="006FC0"/>
                          </a:solidFill>
                          <a:latin typeface="Courier New"/>
                          <a:cs typeface="Courier New"/>
                        </a:rPr>
                        <a:t> </a:t>
                      </a:r>
                      <a:r>
                        <a:rPr sz="800" b="1" spc="10" dirty="0">
                          <a:solidFill>
                            <a:srgbClr val="006FC0"/>
                          </a:solidFill>
                          <a:latin typeface="Courier New"/>
                          <a:cs typeface="Courier New"/>
                        </a:rPr>
                        <a:t>{</a:t>
                      </a:r>
                      <a:endParaRPr sz="800" dirty="0">
                        <a:latin typeface="Courier New"/>
                        <a:cs typeface="Courier New"/>
                      </a:endParaRPr>
                    </a:p>
                    <a:p>
                      <a:pPr marL="87630">
                        <a:lnSpc>
                          <a:spcPct val="100000"/>
                        </a:lnSpc>
                        <a:spcBef>
                          <a:spcPts val="25"/>
                        </a:spcBef>
                      </a:pPr>
                      <a:r>
                        <a:rPr sz="800" b="1" spc="10" dirty="0">
                          <a:solidFill>
                            <a:srgbClr val="006FC0"/>
                          </a:solidFill>
                          <a:latin typeface="Courier New"/>
                          <a:cs typeface="Courier New"/>
                        </a:rPr>
                        <a:t>...</a:t>
                      </a:r>
                      <a:endParaRPr sz="800" dirty="0">
                        <a:latin typeface="Courier New"/>
                        <a:cs typeface="Courier New"/>
                      </a:endParaRPr>
                    </a:p>
                    <a:p>
                      <a:pPr marL="51435">
                        <a:lnSpc>
                          <a:spcPct val="100000"/>
                        </a:lnSpc>
                        <a:spcBef>
                          <a:spcPts val="25"/>
                        </a:spcBef>
                      </a:pPr>
                      <a:r>
                        <a:rPr sz="800" b="1" spc="10" dirty="0">
                          <a:solidFill>
                            <a:srgbClr val="006FC0"/>
                          </a:solidFill>
                          <a:latin typeface="Courier New"/>
                          <a:cs typeface="Courier New"/>
                        </a:rPr>
                        <a:t>def </a:t>
                      </a:r>
                      <a:r>
                        <a:rPr sz="800" i="1" spc="10" dirty="0">
                          <a:solidFill>
                            <a:srgbClr val="006FC0"/>
                          </a:solidFill>
                          <a:latin typeface="Courier New"/>
                          <a:cs typeface="Courier New"/>
                        </a:rPr>
                        <a:t>boolean </a:t>
                      </a:r>
                      <a:r>
                        <a:rPr sz="800" spc="10" dirty="0">
                          <a:solidFill>
                            <a:schemeClr val="tx1"/>
                          </a:solidFill>
                          <a:latin typeface="Courier New"/>
                          <a:cs typeface="Courier New"/>
                        </a:rPr>
                        <a:t>moveR()</a:t>
                      </a:r>
                      <a:r>
                        <a:rPr sz="800" spc="-55" dirty="0">
                          <a:solidFill>
                            <a:schemeClr val="tx1"/>
                          </a:solidFill>
                          <a:latin typeface="Courier New"/>
                          <a:cs typeface="Courier New"/>
                        </a:rPr>
                        <a:t> </a:t>
                      </a:r>
                      <a:r>
                        <a:rPr sz="800" spc="10" dirty="0">
                          <a:solidFill>
                            <a:schemeClr val="tx1"/>
                          </a:solidFill>
                          <a:latin typeface="Courier New"/>
                          <a:cs typeface="Courier New"/>
                        </a:rPr>
                        <a:t>{</a:t>
                      </a:r>
                      <a:endParaRPr sz="800" dirty="0">
                        <a:solidFill>
                          <a:schemeClr val="tx1"/>
                        </a:solidFill>
                        <a:latin typeface="Courier New"/>
                        <a:cs typeface="Courier New"/>
                      </a:endParaRPr>
                    </a:p>
                    <a:p>
                      <a:pPr marL="195580" marR="64769" indent="-72390">
                        <a:lnSpc>
                          <a:spcPct val="105100"/>
                        </a:lnSpc>
                      </a:pPr>
                      <a:r>
                        <a:rPr sz="800" b="1" spc="10" dirty="0">
                          <a:solidFill>
                            <a:schemeClr val="tx1"/>
                          </a:solidFill>
                          <a:latin typeface="Courier New"/>
                          <a:cs typeface="Courier New"/>
                        </a:rPr>
                        <a:t>if</a:t>
                      </a:r>
                      <a:r>
                        <a:rPr sz="800" spc="10" dirty="0">
                          <a:solidFill>
                            <a:schemeClr val="tx1"/>
                          </a:solidFill>
                          <a:latin typeface="Courier New"/>
                          <a:cs typeface="Courier New"/>
                        </a:rPr>
                        <a:t>(self.in.right !=</a:t>
                      </a:r>
                      <a:r>
                        <a:rPr sz="800" spc="-40" dirty="0">
                          <a:solidFill>
                            <a:schemeClr val="tx1"/>
                          </a:solidFill>
                          <a:latin typeface="Courier New"/>
                          <a:cs typeface="Courier New"/>
                        </a:rPr>
                        <a:t> </a:t>
                      </a:r>
                      <a:r>
                        <a:rPr sz="800" spc="10" dirty="0">
                          <a:solidFill>
                            <a:schemeClr val="tx1"/>
                          </a:solidFill>
                          <a:latin typeface="Courier New"/>
                          <a:cs typeface="Courier New"/>
                        </a:rPr>
                        <a:t>null){  self.in </a:t>
                      </a:r>
                      <a:r>
                        <a:rPr sz="800" b="1" spc="10" dirty="0">
                          <a:solidFill>
                            <a:schemeClr val="tx1"/>
                          </a:solidFill>
                          <a:latin typeface="Courier New"/>
                          <a:cs typeface="Courier New"/>
                        </a:rPr>
                        <a:t>= </a:t>
                      </a:r>
                      <a:r>
                        <a:rPr sz="800" spc="10" dirty="0">
                          <a:solidFill>
                            <a:schemeClr val="tx1"/>
                          </a:solidFill>
                          <a:latin typeface="Courier New"/>
                          <a:cs typeface="Courier New"/>
                        </a:rPr>
                        <a:t>self.in.</a:t>
                      </a:r>
                      <a:r>
                        <a:rPr sz="800" spc="-55" dirty="0">
                          <a:solidFill>
                            <a:schemeClr val="tx1"/>
                          </a:solidFill>
                          <a:latin typeface="Courier New"/>
                          <a:cs typeface="Courier New"/>
                        </a:rPr>
                        <a:t> </a:t>
                      </a:r>
                      <a:r>
                        <a:rPr lang="en-US" sz="800" spc="10" dirty="0" smtClean="0">
                          <a:solidFill>
                            <a:schemeClr val="tx1"/>
                          </a:solidFill>
                          <a:latin typeface="Courier New"/>
                          <a:cs typeface="Courier New"/>
                        </a:rPr>
                        <a:t>R</a:t>
                      </a:r>
                      <a:r>
                        <a:rPr sz="800" spc="10" dirty="0" smtClean="0">
                          <a:solidFill>
                            <a:schemeClr val="tx1"/>
                          </a:solidFill>
                          <a:latin typeface="Courier New"/>
                          <a:cs typeface="Courier New"/>
                        </a:rPr>
                        <a:t>ight</a:t>
                      </a:r>
                      <a:r>
                        <a:rPr lang="fr-BE" sz="800" spc="10" dirty="0" smtClean="0">
                          <a:solidFill>
                            <a:schemeClr val="tx1"/>
                          </a:solidFill>
                          <a:latin typeface="Courier New"/>
                          <a:cs typeface="Courier New"/>
                        </a:rPr>
                        <a:t>}</a:t>
                      </a:r>
                      <a:endParaRPr sz="800" dirty="0">
                        <a:solidFill>
                          <a:schemeClr val="tx1"/>
                        </a:solidFill>
                        <a:latin typeface="Courier New"/>
                        <a:cs typeface="Courier New"/>
                      </a:endParaRPr>
                    </a:p>
                  </a:txBody>
                  <a:tcPr marL="0" marR="0" marT="36830" marB="0">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6572535"/>
                  </a:ext>
                </a:extLst>
              </a:tr>
            </a:tbl>
          </a:graphicData>
        </a:graphic>
      </p:graphicFrame>
      <p:sp>
        <p:nvSpPr>
          <p:cNvPr id="111" name="Rectangle 110"/>
          <p:cNvSpPr/>
          <p:nvPr/>
        </p:nvSpPr>
        <p:spPr>
          <a:xfrm>
            <a:off x="6372200" y="4451023"/>
            <a:ext cx="558000" cy="238773"/>
          </a:xfrm>
          <a:prstGeom prst="rect">
            <a:avLst/>
          </a:prstGeom>
          <a:solidFill>
            <a:schemeClr val="bg1"/>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900" b="1" dirty="0" smtClean="0">
                <a:solidFill>
                  <a:srgbClr val="FF0000"/>
                </a:solidFill>
              </a:rPr>
              <a:t>:</a:t>
            </a:r>
            <a:r>
              <a:rPr lang="fr-FR" sz="900" b="1" dirty="0" err="1" smtClean="0">
                <a:solidFill>
                  <a:srgbClr val="FF0000"/>
                </a:solidFill>
                <a:latin typeface="Nirmala UI" panose="020B0502040204020203" pitchFamily="34" charset="0"/>
                <a:ea typeface="Nirmala UI" panose="020B0502040204020203" pitchFamily="34" charset="0"/>
                <a:cs typeface="Nirmala UI" panose="020B0502040204020203" pitchFamily="34" charset="0"/>
              </a:rPr>
              <a:t>Pacman</a:t>
            </a:r>
            <a:endParaRPr lang="en-US" sz="900" b="1" dirty="0">
              <a:solidFill>
                <a:srgbClr val="FF0000"/>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12" name="Rectangle 111"/>
          <p:cNvSpPr/>
          <p:nvPr/>
        </p:nvSpPr>
        <p:spPr>
          <a:xfrm>
            <a:off x="7529436" y="4464960"/>
            <a:ext cx="540000" cy="238773"/>
          </a:xfrm>
          <a:prstGeom prst="rect">
            <a:avLst/>
          </a:prstGeom>
          <a:solidFill>
            <a:schemeClr val="bg1"/>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900" b="1" dirty="0">
                <a:solidFill>
                  <a:srgbClr val="FF0000"/>
                </a:solidFill>
              </a:rPr>
              <a:t>f</a:t>
            </a:r>
            <a:r>
              <a:rPr lang="fr-FR" sz="900" b="1" dirty="0" smtClean="0">
                <a:solidFill>
                  <a:srgbClr val="FF0000"/>
                </a:solidFill>
              </a:rPr>
              <a:t>: Cell   </a:t>
            </a:r>
            <a:endParaRPr lang="en-US" sz="900" b="1" dirty="0">
              <a:solidFill>
                <a:srgbClr val="FF0000"/>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13" name="Rectangle 112"/>
          <p:cNvSpPr/>
          <p:nvPr/>
        </p:nvSpPr>
        <p:spPr>
          <a:xfrm>
            <a:off x="8187216" y="4464959"/>
            <a:ext cx="576000" cy="238773"/>
          </a:xfrm>
          <a:prstGeom prst="rect">
            <a:avLst/>
          </a:prstGeom>
          <a:solidFill>
            <a:schemeClr val="bg1"/>
          </a:solid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900" b="1" dirty="0" smtClean="0">
                <a:solidFill>
                  <a:srgbClr val="FF0000"/>
                </a:solidFill>
              </a:rPr>
              <a:t>t: Cell   </a:t>
            </a:r>
            <a:endParaRPr lang="en-US" sz="900" b="1" dirty="0">
              <a:solidFill>
                <a:srgbClr val="FF0000"/>
              </a:solidFill>
              <a:latin typeface="Nirmala UI" panose="020B0502040204020203" pitchFamily="34" charset="0"/>
              <a:ea typeface="Nirmala UI" panose="020B0502040204020203" pitchFamily="34" charset="0"/>
              <a:cs typeface="Nirmala UI" panose="020B0502040204020203" pitchFamily="34" charset="0"/>
            </a:endParaRPr>
          </a:p>
        </p:txBody>
      </p:sp>
      <p:sp>
        <p:nvSpPr>
          <p:cNvPr id="114" name="Cube 113"/>
          <p:cNvSpPr/>
          <p:nvPr/>
        </p:nvSpPr>
        <p:spPr>
          <a:xfrm>
            <a:off x="3716288" y="4315460"/>
            <a:ext cx="544980" cy="498832"/>
          </a:xfrm>
          <a:prstGeom prst="cube">
            <a:avLst/>
          </a:prstGeom>
          <a:solidFill>
            <a:schemeClr val="accent3">
              <a:lumMod val="40000"/>
              <a:lumOff val="60000"/>
            </a:scheme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115" name="Cube 114"/>
          <p:cNvSpPr/>
          <p:nvPr/>
        </p:nvSpPr>
        <p:spPr>
          <a:xfrm>
            <a:off x="3830588" y="4429760"/>
            <a:ext cx="544980" cy="498832"/>
          </a:xfrm>
          <a:prstGeom prst="cube">
            <a:avLst/>
          </a:prstGeom>
          <a:solidFill>
            <a:schemeClr val="accent3">
              <a:lumMod val="40000"/>
              <a:lumOff val="60000"/>
            </a:scheme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116" name="Cube 115"/>
          <p:cNvSpPr/>
          <p:nvPr/>
        </p:nvSpPr>
        <p:spPr>
          <a:xfrm>
            <a:off x="3944888" y="4544060"/>
            <a:ext cx="544980" cy="498832"/>
          </a:xfrm>
          <a:prstGeom prst="cube">
            <a:avLst/>
          </a:prstGeom>
          <a:solidFill>
            <a:schemeClr val="accent3">
              <a:lumMod val="40000"/>
              <a:lumOff val="60000"/>
            </a:schemeClr>
          </a:solidFill>
          <a:ln w="25400" cap="flat" cmpd="sng" algn="ctr">
            <a:solidFill>
              <a:sysClr val="windowText" lastClr="000000"/>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CM</a:t>
            </a:r>
            <a:r>
              <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rPr>
              <a:t>i</a:t>
            </a:r>
          </a:p>
        </p:txBody>
      </p:sp>
      <p:sp>
        <p:nvSpPr>
          <p:cNvPr id="117" name="Cube 116"/>
          <p:cNvSpPr/>
          <p:nvPr/>
        </p:nvSpPr>
        <p:spPr>
          <a:xfrm>
            <a:off x="4059188" y="4658360"/>
            <a:ext cx="544980" cy="498832"/>
          </a:xfrm>
          <a:prstGeom prst="cube">
            <a:avLst/>
          </a:prstGeom>
          <a:solidFill>
            <a:schemeClr val="accent3">
              <a:lumMod val="40000"/>
              <a:lumOff val="60000"/>
            </a:schemeClr>
          </a:solidFill>
          <a:ln w="25400" cap="flat" cmpd="sng" algn="ctr">
            <a:solidFill>
              <a:sysClr val="windowText" lastClr="000000"/>
            </a:solidFill>
            <a:prstDash val="solid"/>
            <a:miter lim="800000"/>
          </a:ln>
          <a:effectLst/>
        </p:spPr>
        <p:txBody>
          <a:bodyPr lIns="0" tIns="0" rIns="0" bIns="0"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fr-FR" sz="1350" b="0" i="0" u="none" strike="noStrike" kern="0" cap="none" spc="0" normalizeH="0" baseline="0" noProof="0" dirty="0" smtClean="0">
                <a:ln>
                  <a:noFill/>
                </a:ln>
                <a:solidFill>
                  <a:prstClr val="black"/>
                </a:solidFill>
                <a:effectLst/>
                <a:uLnTx/>
                <a:uFillTx/>
                <a:latin typeface="Calibri" panose="020F0502020204030204"/>
                <a:ea typeface="+mn-ea"/>
                <a:cs typeface="+mn-cs"/>
              </a:rPr>
              <a:t>UA</a:t>
            </a:r>
            <a:r>
              <a:rPr lang="fr-FR" sz="1350" kern="0" baseline="-25000" dirty="0" smtClean="0">
                <a:solidFill>
                  <a:prstClr val="black"/>
                </a:solidFill>
                <a:latin typeface="Calibri" panose="020F0502020204030204"/>
                <a:ea typeface="+mn-ea"/>
                <a:cs typeface="+mn-cs"/>
              </a:rPr>
              <a:t>i</a:t>
            </a:r>
            <a:endParaRPr kumimoji="0" lang="fr-FR" sz="1350" b="0" i="0" u="none" strike="noStrike" kern="0" cap="none" spc="0" normalizeH="0" baseline="-25000" noProof="0" dirty="0" smtClean="0">
              <a:ln>
                <a:noFill/>
              </a:ln>
              <a:solidFill>
                <a:prstClr val="black"/>
              </a:solidFill>
              <a:effectLst/>
              <a:uLnTx/>
              <a:uFillTx/>
              <a:latin typeface="Calibri" panose="020F0502020204030204"/>
              <a:ea typeface="+mn-ea"/>
              <a:cs typeface="+mn-cs"/>
            </a:endParaRPr>
          </a:p>
        </p:txBody>
      </p:sp>
      <p:sp>
        <p:nvSpPr>
          <p:cNvPr id="118" name="ZoneTexte 117"/>
          <p:cNvSpPr txBox="1"/>
          <p:nvPr/>
        </p:nvSpPr>
        <p:spPr>
          <a:xfrm>
            <a:off x="3393001" y="3974763"/>
            <a:ext cx="1364146" cy="307777"/>
          </a:xfrm>
          <a:prstGeom prst="rect">
            <a:avLst/>
          </a:prstGeom>
          <a:noFill/>
        </p:spPr>
        <p:txBody>
          <a:bodyPr wrap="square" rtlCol="0">
            <a:spAutoFit/>
          </a:bodyPr>
          <a:lstStyle>
            <a:defPPr>
              <a:defRPr lang="en-US"/>
            </a:defPPr>
            <a:lvl1pPr algn="ctr">
              <a:defRPr sz="1200"/>
            </a:lvl1pPr>
          </a:lstStyle>
          <a:p>
            <a:r>
              <a:rPr lang="fr-FR" sz="1400" spc="10" dirty="0">
                <a:latin typeface="Courier New"/>
                <a:ea typeface="+mn-ea"/>
                <a:cs typeface="Courier New"/>
              </a:rPr>
              <a:t>Atomic </a:t>
            </a:r>
            <a:r>
              <a:rPr lang="fr-FR" sz="1400" spc="10" dirty="0" err="1" smtClean="0">
                <a:latin typeface="Courier New"/>
                <a:ea typeface="+mn-ea"/>
                <a:cs typeface="Courier New"/>
              </a:rPr>
              <a:t>UAs</a:t>
            </a:r>
            <a:r>
              <a:rPr lang="fr-FR" sz="1400" spc="10" dirty="0" smtClean="0">
                <a:latin typeface="Courier New"/>
                <a:ea typeface="+mn-ea"/>
                <a:cs typeface="Courier New"/>
              </a:rPr>
              <a:t> </a:t>
            </a:r>
            <a:endParaRPr lang="en-US" sz="1400" spc="10" dirty="0">
              <a:latin typeface="Courier New"/>
              <a:ea typeface="+mn-ea"/>
              <a:cs typeface="Courier New"/>
            </a:endParaRPr>
          </a:p>
        </p:txBody>
      </p:sp>
      <p:sp>
        <p:nvSpPr>
          <p:cNvPr id="119" name="ZoneTexte 118"/>
          <p:cNvSpPr txBox="1"/>
          <p:nvPr/>
        </p:nvSpPr>
        <p:spPr>
          <a:xfrm>
            <a:off x="3197825" y="2704986"/>
            <a:ext cx="1675181" cy="307777"/>
          </a:xfrm>
          <a:prstGeom prst="rect">
            <a:avLst/>
          </a:prstGeom>
          <a:noFill/>
        </p:spPr>
        <p:txBody>
          <a:bodyPr wrap="square" rtlCol="0">
            <a:spAutoFit/>
          </a:bodyPr>
          <a:lstStyle>
            <a:defPPr>
              <a:defRPr lang="en-US"/>
            </a:defPPr>
            <a:lvl1pPr algn="ctr">
              <a:defRPr sz="1200"/>
            </a:lvl1pPr>
          </a:lstStyle>
          <a:p>
            <a:r>
              <a:rPr lang="fr-FR" sz="1400" spc="10" dirty="0" err="1" smtClean="0">
                <a:latin typeface="Courier New"/>
                <a:ea typeface="+mn-ea"/>
                <a:cs typeface="Courier New"/>
              </a:rPr>
              <a:t>Derived</a:t>
            </a:r>
            <a:r>
              <a:rPr lang="fr-FR" sz="1400" spc="10" dirty="0" smtClean="0">
                <a:latin typeface="Courier New"/>
                <a:ea typeface="+mn-ea"/>
                <a:cs typeface="Courier New"/>
              </a:rPr>
              <a:t> </a:t>
            </a:r>
            <a:r>
              <a:rPr lang="fr-FR" sz="1400" spc="10" dirty="0" err="1" smtClean="0">
                <a:latin typeface="Courier New"/>
                <a:ea typeface="+mn-ea"/>
                <a:cs typeface="Courier New"/>
              </a:rPr>
              <a:t>UAs</a:t>
            </a:r>
            <a:r>
              <a:rPr lang="fr-FR" sz="1400" spc="10" dirty="0" smtClean="0">
                <a:latin typeface="Courier New"/>
                <a:ea typeface="+mn-ea"/>
                <a:cs typeface="Courier New"/>
              </a:rPr>
              <a:t> </a:t>
            </a:r>
            <a:endParaRPr lang="en-US" sz="1400" spc="10" dirty="0">
              <a:latin typeface="Courier New"/>
              <a:ea typeface="+mn-ea"/>
              <a:cs typeface="Courier New"/>
            </a:endParaRPr>
          </a:p>
        </p:txBody>
      </p:sp>
      <p:sp>
        <p:nvSpPr>
          <p:cNvPr id="42" name="Rectangle 41"/>
          <p:cNvSpPr/>
          <p:nvPr/>
        </p:nvSpPr>
        <p:spPr>
          <a:xfrm>
            <a:off x="467543" y="1456506"/>
            <a:ext cx="2564451" cy="1813373"/>
          </a:xfrm>
          <a:prstGeom prst="rect">
            <a:avLst/>
          </a:prstGeom>
          <a:noFill/>
          <a:ln w="952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black"/>
              </a:solidFill>
              <a:effectLst/>
              <a:uLnTx/>
              <a:uFillTx/>
              <a:latin typeface="Calibri" panose="020F0502020204030204"/>
              <a:ea typeface="+mn-ea"/>
              <a:cs typeface="+mn-cs"/>
            </a:endParaRPr>
          </a:p>
        </p:txBody>
      </p:sp>
      <p:sp>
        <p:nvSpPr>
          <p:cNvPr id="43"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26</a:t>
            </a:r>
            <a:endParaRPr lang="en-US" dirty="0"/>
          </a:p>
        </p:txBody>
      </p:sp>
    </p:spTree>
    <p:extLst>
      <p:ext uri="{BB962C8B-B14F-4D97-AF65-F5344CB8AC3E}">
        <p14:creationId xmlns:p14="http://schemas.microsoft.com/office/powerpoint/2010/main" val="36894532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216" y="294078"/>
            <a:ext cx="9062784" cy="790787"/>
          </a:xfrm>
        </p:spPr>
        <p:txBody>
          <a:bodyPr/>
          <a:lstStyle/>
          <a:p>
            <a:r>
              <a:rPr lang="en-GB" sz="3600" dirty="0">
                <a:latin typeface="Arial" panose="020B0604020202020204" pitchFamily="34" charset="0"/>
                <a:cs typeface="Arial" panose="020B0604020202020204" pitchFamily="34" charset="0"/>
              </a:rPr>
              <a:t>Roadmap Proposal</a:t>
            </a:r>
            <a:endParaRPr lang="en-GB" sz="2800" b="0" dirty="0">
              <a:latin typeface="Arial" panose="020B0604020202020204" pitchFamily="34" charset="0"/>
              <a:cs typeface="Arial" panose="020B0604020202020204" pitchFamily="34" charset="0"/>
            </a:endParaRPr>
          </a:p>
        </p:txBody>
      </p:sp>
      <p:sp>
        <p:nvSpPr>
          <p:cNvPr id="43" name="Espace réservé du numéro de diapositive 3"/>
          <p:cNvSpPr>
            <a:spLocks noGrp="1"/>
          </p:cNvSpPr>
          <p:nvPr>
            <p:ph type="sldNum" sz="quarter" idx="10"/>
          </p:nvPr>
        </p:nvSpPr>
        <p:spPr>
          <a:xfrm>
            <a:off x="7032395" y="6591300"/>
            <a:ext cx="1416600" cy="266700"/>
          </a:xfrm>
        </p:spPr>
        <p:txBody>
          <a:bodyPr/>
          <a:lstStyle/>
          <a:p>
            <a:pPr>
              <a:defRPr/>
            </a:pPr>
            <a:r>
              <a:rPr lang="en-US" dirty="0" smtClean="0"/>
              <a:t>26</a:t>
            </a:r>
            <a:endParaRPr lang="en-US" dirty="0"/>
          </a:p>
        </p:txBody>
      </p:sp>
      <p:pic>
        <p:nvPicPr>
          <p:cNvPr id="50" name="Image 49"/>
          <p:cNvPicPr>
            <a:picLocks noChangeAspect="1"/>
          </p:cNvPicPr>
          <p:nvPr/>
        </p:nvPicPr>
        <p:blipFill>
          <a:blip r:embed="rId3"/>
          <a:stretch>
            <a:fillRect/>
          </a:stretch>
        </p:blipFill>
        <p:spPr>
          <a:xfrm>
            <a:off x="4546398" y="2023760"/>
            <a:ext cx="1576185" cy="1134853"/>
          </a:xfrm>
          <a:prstGeom prst="rect">
            <a:avLst/>
          </a:prstGeom>
        </p:spPr>
      </p:pic>
      <p:pic>
        <p:nvPicPr>
          <p:cNvPr id="52" name="Image 51"/>
          <p:cNvPicPr>
            <a:picLocks noChangeAspect="1"/>
          </p:cNvPicPr>
          <p:nvPr/>
        </p:nvPicPr>
        <p:blipFill>
          <a:blip r:embed="rId4"/>
          <a:stretch>
            <a:fillRect/>
          </a:stretch>
        </p:blipFill>
        <p:spPr>
          <a:xfrm>
            <a:off x="4515667" y="3633869"/>
            <a:ext cx="1569019" cy="1092989"/>
          </a:xfrm>
          <a:prstGeom prst="rect">
            <a:avLst/>
          </a:prstGeom>
        </p:spPr>
      </p:pic>
      <p:cxnSp>
        <p:nvCxnSpPr>
          <p:cNvPr id="53" name="Connecteur droit 52"/>
          <p:cNvCxnSpPr/>
          <p:nvPr/>
        </p:nvCxnSpPr>
        <p:spPr>
          <a:xfrm>
            <a:off x="2170661" y="1557352"/>
            <a:ext cx="0" cy="50400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54" name="Connecteur droit 53"/>
          <p:cNvCxnSpPr/>
          <p:nvPr/>
        </p:nvCxnSpPr>
        <p:spPr>
          <a:xfrm>
            <a:off x="4355977" y="1557352"/>
            <a:ext cx="0" cy="50400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57" name="ZoneTexte 56"/>
          <p:cNvSpPr txBox="1"/>
          <p:nvPr/>
        </p:nvSpPr>
        <p:spPr>
          <a:xfrm>
            <a:off x="7302308" y="1279793"/>
            <a:ext cx="1158124" cy="276999"/>
          </a:xfrm>
          <a:prstGeom prst="rect">
            <a:avLst/>
          </a:prstGeom>
          <a:noFill/>
        </p:spPr>
        <p:txBody>
          <a:bodyPr wrap="square" rtlCol="0">
            <a:spAutoFit/>
          </a:bodyPr>
          <a:lstStyle/>
          <a:p>
            <a:pPr algn="ctr"/>
            <a:r>
              <a:rPr lang="fr-BE" sz="1200" b="1" u="sng" dirty="0" err="1">
                <a:solidFill>
                  <a:srgbClr val="FF0000"/>
                </a:solidFill>
              </a:rPr>
              <a:t>R</a:t>
            </a:r>
            <a:r>
              <a:rPr lang="fr-BE" sz="1200" b="1" u="sng" dirty="0" err="1" smtClean="0">
                <a:solidFill>
                  <a:srgbClr val="FF0000"/>
                </a:solidFill>
              </a:rPr>
              <a:t>ender</a:t>
            </a:r>
            <a:endParaRPr lang="en-US" sz="1200" b="1" u="sng" dirty="0">
              <a:solidFill>
                <a:srgbClr val="FF0000"/>
              </a:solidFill>
            </a:endParaRPr>
          </a:p>
        </p:txBody>
      </p:sp>
      <p:pic>
        <p:nvPicPr>
          <p:cNvPr id="65" name="Image 64"/>
          <p:cNvPicPr>
            <a:picLocks noChangeAspect="1"/>
          </p:cNvPicPr>
          <p:nvPr/>
        </p:nvPicPr>
        <p:blipFill>
          <a:blip r:embed="rId5"/>
          <a:stretch>
            <a:fillRect/>
          </a:stretch>
        </p:blipFill>
        <p:spPr>
          <a:xfrm>
            <a:off x="4563159" y="5114191"/>
            <a:ext cx="1579933" cy="1032102"/>
          </a:xfrm>
          <a:prstGeom prst="rect">
            <a:avLst/>
          </a:prstGeom>
        </p:spPr>
      </p:pic>
      <p:pic>
        <p:nvPicPr>
          <p:cNvPr id="66" name="Picture 4"/>
          <p:cNvPicPr>
            <a:picLocks noChangeAspect="1"/>
          </p:cNvPicPr>
          <p:nvPr/>
        </p:nvPicPr>
        <p:blipFill>
          <a:blip r:embed="rId6"/>
          <a:stretch>
            <a:fillRect/>
          </a:stretch>
        </p:blipFill>
        <p:spPr>
          <a:xfrm>
            <a:off x="531648" y="4106465"/>
            <a:ext cx="1140789" cy="949289"/>
          </a:xfrm>
          <a:prstGeom prst="rect">
            <a:avLst/>
          </a:prstGeom>
        </p:spPr>
      </p:pic>
      <p:pic>
        <p:nvPicPr>
          <p:cNvPr id="67" name="Picture 5"/>
          <p:cNvPicPr>
            <a:picLocks noChangeAspect="1"/>
          </p:cNvPicPr>
          <p:nvPr/>
        </p:nvPicPr>
        <p:blipFill>
          <a:blip r:embed="rId7"/>
          <a:stretch>
            <a:fillRect/>
          </a:stretch>
        </p:blipFill>
        <p:spPr>
          <a:xfrm>
            <a:off x="544271" y="5190355"/>
            <a:ext cx="1184655" cy="1138397"/>
          </a:xfrm>
          <a:prstGeom prst="rect">
            <a:avLst/>
          </a:prstGeom>
        </p:spPr>
      </p:pic>
      <p:cxnSp>
        <p:nvCxnSpPr>
          <p:cNvPr id="68" name="Straight Arrow Connector 7"/>
          <p:cNvCxnSpPr/>
          <p:nvPr/>
        </p:nvCxnSpPr>
        <p:spPr>
          <a:xfrm flipH="1" flipV="1">
            <a:off x="1259620" y="4994779"/>
            <a:ext cx="0" cy="2783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11"/>
          <p:cNvSpPr txBox="1"/>
          <p:nvPr/>
        </p:nvSpPr>
        <p:spPr>
          <a:xfrm>
            <a:off x="1174924" y="5055754"/>
            <a:ext cx="680373" cy="215444"/>
          </a:xfrm>
          <a:prstGeom prst="rect">
            <a:avLst/>
          </a:prstGeom>
          <a:noFill/>
        </p:spPr>
        <p:txBody>
          <a:bodyPr wrap="square" rtlCol="0">
            <a:spAutoFit/>
          </a:bodyPr>
          <a:lstStyle/>
          <a:p>
            <a:pPr algn="ctr"/>
            <a:r>
              <a:rPr lang="fr-FR" sz="800" dirty="0" err="1" smtClean="0">
                <a:solidFill>
                  <a:srgbClr val="0070C0"/>
                </a:solidFill>
              </a:rPr>
              <a:t>merges</a:t>
            </a:r>
            <a:endParaRPr lang="en-GB" sz="800" dirty="0">
              <a:solidFill>
                <a:srgbClr val="0070C0"/>
              </a:solidFill>
            </a:endParaRPr>
          </a:p>
        </p:txBody>
      </p:sp>
      <p:sp>
        <p:nvSpPr>
          <p:cNvPr id="71" name="Rectangle 70"/>
          <p:cNvSpPr/>
          <p:nvPr/>
        </p:nvSpPr>
        <p:spPr>
          <a:xfrm>
            <a:off x="219368" y="2924944"/>
            <a:ext cx="1760344" cy="1122950"/>
          </a:xfrm>
          <a:prstGeom prst="rect">
            <a:avLst/>
          </a:prstGeom>
          <a:blipFill dpi="0" rotWithShape="1">
            <a:blip r:embed="rId8">
              <a:extLst>
                <a:ext uri="{28A0092B-C50C-407E-A947-70E740481C1C}">
                  <a14:useLocalDpi xmlns:a14="http://schemas.microsoft.com/office/drawing/2010/main" val="0"/>
                </a:ext>
              </a:extLst>
            </a:blip>
            <a:srcRect/>
            <a:stretch>
              <a:fillRect/>
            </a:stretch>
          </a:blip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nchorCtr="0"/>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1050" b="1" i="0" u="none" strike="noStrike" kern="1200" cap="none" spc="0" normalizeH="0" baseline="0" noProof="0" dirty="0" smtClean="0">
                <a:ln>
                  <a:noFill/>
                </a:ln>
                <a:solidFill>
                  <a:prstClr val="black"/>
                </a:solidFill>
                <a:effectLst/>
                <a:uLnTx/>
                <a:uFillTx/>
                <a:latin typeface="Calibri" panose="020F0502020204030204"/>
                <a:ea typeface="+mn-ea"/>
                <a:cs typeface="+mn-cs"/>
              </a:rPr>
              <a:t>Transformation  </a:t>
            </a:r>
            <a:r>
              <a:rPr kumimoji="0" lang="fr-FR" sz="1050" b="1" i="0" u="none" strike="noStrike" kern="1200" cap="none" spc="0" normalizeH="0" baseline="0" noProof="0" dirty="0" err="1" smtClean="0">
                <a:ln>
                  <a:noFill/>
                </a:ln>
                <a:solidFill>
                  <a:prstClr val="black"/>
                </a:solidFill>
                <a:effectLst/>
                <a:uLnTx/>
                <a:uFillTx/>
                <a:latin typeface="Calibri" panose="020F0502020204030204"/>
                <a:ea typeface="+mn-ea"/>
                <a:cs typeface="+mn-cs"/>
              </a:rPr>
              <a:t>Specification</a:t>
            </a:r>
            <a:endPar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72" name="Tableau 71"/>
          <p:cNvGraphicFramePr>
            <a:graphicFrameLocks noGrp="1"/>
          </p:cNvGraphicFramePr>
          <p:nvPr>
            <p:extLst/>
          </p:nvPr>
        </p:nvGraphicFramePr>
        <p:xfrm>
          <a:off x="301864" y="3145064"/>
          <a:ext cx="1567544" cy="786638"/>
        </p:xfrm>
        <a:graphic>
          <a:graphicData uri="http://schemas.openxmlformats.org/drawingml/2006/table">
            <a:tbl>
              <a:tblPr firstRow="1" bandRow="1">
                <a:tableStyleId>{2D5ABB26-0587-4C30-8999-92F81FD0307C}</a:tableStyleId>
              </a:tblPr>
              <a:tblGrid>
                <a:gridCol w="1567544">
                  <a:extLst>
                    <a:ext uri="{9D8B030D-6E8A-4147-A177-3AD203B41FA5}">
                      <a16:colId xmlns:a16="http://schemas.microsoft.com/office/drawing/2014/main" val="1282562216"/>
                    </a:ext>
                  </a:extLst>
                </a:gridCol>
              </a:tblGrid>
              <a:tr h="578930">
                <a:tc>
                  <a:txBody>
                    <a:bodyPr/>
                    <a:lstStyle/>
                    <a:p>
                      <a:pPr marL="51435">
                        <a:lnSpc>
                          <a:spcPct val="100000"/>
                        </a:lnSpc>
                        <a:spcBef>
                          <a:spcPts val="290"/>
                        </a:spcBef>
                      </a:pPr>
                      <a:r>
                        <a:rPr sz="800" b="1" spc="10" dirty="0">
                          <a:solidFill>
                            <a:srgbClr val="006FC0"/>
                          </a:solidFill>
                          <a:latin typeface="Courier New"/>
                          <a:cs typeface="Courier New"/>
                        </a:rPr>
                        <a:t>class PacMan</a:t>
                      </a:r>
                      <a:r>
                        <a:rPr sz="800" b="1" spc="-70" dirty="0">
                          <a:solidFill>
                            <a:srgbClr val="006FC0"/>
                          </a:solidFill>
                          <a:latin typeface="Courier New"/>
                          <a:cs typeface="Courier New"/>
                        </a:rPr>
                        <a:t> </a:t>
                      </a:r>
                      <a:r>
                        <a:rPr sz="800" b="1" spc="10" dirty="0">
                          <a:solidFill>
                            <a:srgbClr val="006FC0"/>
                          </a:solidFill>
                          <a:latin typeface="Courier New"/>
                          <a:cs typeface="Courier New"/>
                        </a:rPr>
                        <a:t>{</a:t>
                      </a:r>
                      <a:endParaRPr sz="800" dirty="0">
                        <a:latin typeface="Courier New"/>
                        <a:cs typeface="Courier New"/>
                      </a:endParaRPr>
                    </a:p>
                    <a:p>
                      <a:pPr marL="87630">
                        <a:lnSpc>
                          <a:spcPct val="100000"/>
                        </a:lnSpc>
                        <a:spcBef>
                          <a:spcPts val="25"/>
                        </a:spcBef>
                      </a:pPr>
                      <a:r>
                        <a:rPr sz="800" b="1" spc="10" dirty="0">
                          <a:solidFill>
                            <a:srgbClr val="006FC0"/>
                          </a:solidFill>
                          <a:latin typeface="Courier New"/>
                          <a:cs typeface="Courier New"/>
                        </a:rPr>
                        <a:t>...</a:t>
                      </a:r>
                      <a:endParaRPr sz="800" dirty="0">
                        <a:latin typeface="Courier New"/>
                        <a:cs typeface="Courier New"/>
                      </a:endParaRPr>
                    </a:p>
                    <a:p>
                      <a:pPr marL="51435">
                        <a:lnSpc>
                          <a:spcPct val="100000"/>
                        </a:lnSpc>
                        <a:spcBef>
                          <a:spcPts val="25"/>
                        </a:spcBef>
                      </a:pPr>
                      <a:r>
                        <a:rPr sz="800" b="1" spc="10" dirty="0">
                          <a:solidFill>
                            <a:srgbClr val="006FC0"/>
                          </a:solidFill>
                          <a:latin typeface="Courier New"/>
                          <a:cs typeface="Courier New"/>
                        </a:rPr>
                        <a:t>def </a:t>
                      </a:r>
                      <a:r>
                        <a:rPr sz="800" i="1" spc="10" dirty="0">
                          <a:solidFill>
                            <a:srgbClr val="006FC0"/>
                          </a:solidFill>
                          <a:latin typeface="Courier New"/>
                          <a:cs typeface="Courier New"/>
                        </a:rPr>
                        <a:t>boolean </a:t>
                      </a:r>
                      <a:r>
                        <a:rPr sz="800" spc="10" dirty="0">
                          <a:solidFill>
                            <a:schemeClr val="tx1"/>
                          </a:solidFill>
                          <a:latin typeface="Courier New"/>
                          <a:cs typeface="Courier New"/>
                        </a:rPr>
                        <a:t>moveR()</a:t>
                      </a:r>
                      <a:r>
                        <a:rPr sz="800" spc="-55" dirty="0">
                          <a:solidFill>
                            <a:schemeClr val="tx1"/>
                          </a:solidFill>
                          <a:latin typeface="Courier New"/>
                          <a:cs typeface="Courier New"/>
                        </a:rPr>
                        <a:t> </a:t>
                      </a:r>
                      <a:r>
                        <a:rPr sz="800" spc="10" dirty="0">
                          <a:solidFill>
                            <a:schemeClr val="tx1"/>
                          </a:solidFill>
                          <a:latin typeface="Courier New"/>
                          <a:cs typeface="Courier New"/>
                        </a:rPr>
                        <a:t>{</a:t>
                      </a:r>
                      <a:endParaRPr sz="800" dirty="0">
                        <a:solidFill>
                          <a:schemeClr val="tx1"/>
                        </a:solidFill>
                        <a:latin typeface="Courier New"/>
                        <a:cs typeface="Courier New"/>
                      </a:endParaRPr>
                    </a:p>
                    <a:p>
                      <a:pPr marL="195580" marR="64769" indent="-72390">
                        <a:lnSpc>
                          <a:spcPct val="105100"/>
                        </a:lnSpc>
                      </a:pPr>
                      <a:r>
                        <a:rPr sz="800" b="1" spc="10" dirty="0">
                          <a:solidFill>
                            <a:schemeClr val="tx1"/>
                          </a:solidFill>
                          <a:latin typeface="Courier New"/>
                          <a:cs typeface="Courier New"/>
                        </a:rPr>
                        <a:t>if</a:t>
                      </a:r>
                      <a:r>
                        <a:rPr sz="800" spc="10" dirty="0">
                          <a:solidFill>
                            <a:schemeClr val="tx1"/>
                          </a:solidFill>
                          <a:latin typeface="Courier New"/>
                          <a:cs typeface="Courier New"/>
                        </a:rPr>
                        <a:t>(self.in.right !=</a:t>
                      </a:r>
                      <a:r>
                        <a:rPr sz="800" spc="-40" dirty="0">
                          <a:solidFill>
                            <a:schemeClr val="tx1"/>
                          </a:solidFill>
                          <a:latin typeface="Courier New"/>
                          <a:cs typeface="Courier New"/>
                        </a:rPr>
                        <a:t> </a:t>
                      </a:r>
                      <a:r>
                        <a:rPr sz="800" spc="10" dirty="0">
                          <a:solidFill>
                            <a:schemeClr val="tx1"/>
                          </a:solidFill>
                          <a:latin typeface="Courier New"/>
                          <a:cs typeface="Courier New"/>
                        </a:rPr>
                        <a:t>null){  self.in </a:t>
                      </a:r>
                      <a:r>
                        <a:rPr sz="800" b="1" spc="10" dirty="0">
                          <a:solidFill>
                            <a:schemeClr val="tx1"/>
                          </a:solidFill>
                          <a:latin typeface="Courier New"/>
                          <a:cs typeface="Courier New"/>
                        </a:rPr>
                        <a:t>= </a:t>
                      </a:r>
                      <a:r>
                        <a:rPr sz="800" spc="10" dirty="0">
                          <a:solidFill>
                            <a:schemeClr val="tx1"/>
                          </a:solidFill>
                          <a:latin typeface="Courier New"/>
                          <a:cs typeface="Courier New"/>
                        </a:rPr>
                        <a:t>self.in.</a:t>
                      </a:r>
                      <a:r>
                        <a:rPr sz="800" spc="-55" dirty="0">
                          <a:solidFill>
                            <a:schemeClr val="tx1"/>
                          </a:solidFill>
                          <a:latin typeface="Courier New"/>
                          <a:cs typeface="Courier New"/>
                        </a:rPr>
                        <a:t> </a:t>
                      </a:r>
                      <a:r>
                        <a:rPr lang="en-US" sz="800" spc="10" dirty="0" smtClean="0">
                          <a:solidFill>
                            <a:schemeClr val="tx1"/>
                          </a:solidFill>
                          <a:latin typeface="Courier New"/>
                          <a:cs typeface="Courier New"/>
                        </a:rPr>
                        <a:t>R</a:t>
                      </a:r>
                      <a:r>
                        <a:rPr sz="800" spc="10" dirty="0" smtClean="0">
                          <a:solidFill>
                            <a:schemeClr val="tx1"/>
                          </a:solidFill>
                          <a:latin typeface="Courier New"/>
                          <a:cs typeface="Courier New"/>
                        </a:rPr>
                        <a:t>ight</a:t>
                      </a:r>
                      <a:r>
                        <a:rPr lang="fr-BE" sz="800" spc="10" dirty="0" smtClean="0">
                          <a:solidFill>
                            <a:schemeClr val="tx1"/>
                          </a:solidFill>
                          <a:latin typeface="Courier New"/>
                          <a:cs typeface="Courier New"/>
                        </a:rPr>
                        <a:t>}</a:t>
                      </a:r>
                      <a:endParaRPr sz="800" dirty="0">
                        <a:solidFill>
                          <a:schemeClr val="tx1"/>
                        </a:solidFill>
                        <a:latin typeface="Courier New"/>
                        <a:cs typeface="Courier New"/>
                      </a:endParaRPr>
                    </a:p>
                  </a:txBody>
                  <a:tcPr marL="0" marR="0" marT="36830" marB="0">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ysDash"/>
                      <a:round/>
                      <a:headEnd type="none" w="med" len="med"/>
                      <a:tailEnd type="none" w="med" len="med"/>
                    </a:lnT>
                    <a:lnB w="12700" cap="flat" cmpd="sng" algn="ctr">
                      <a:solidFill>
                        <a:schemeClr val="tx1"/>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6572535"/>
                  </a:ext>
                </a:extLst>
              </a:tr>
            </a:tbl>
          </a:graphicData>
        </a:graphic>
      </p:graphicFrame>
      <p:cxnSp>
        <p:nvCxnSpPr>
          <p:cNvPr id="74" name="Connecteur droit avec flèche 73"/>
          <p:cNvCxnSpPr/>
          <p:nvPr/>
        </p:nvCxnSpPr>
        <p:spPr>
          <a:xfrm>
            <a:off x="3851920" y="2419067"/>
            <a:ext cx="6480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5" name="ZoneTexte 74"/>
          <p:cNvSpPr txBox="1"/>
          <p:nvPr/>
        </p:nvSpPr>
        <p:spPr>
          <a:xfrm>
            <a:off x="3724874" y="2204864"/>
            <a:ext cx="1036115" cy="215444"/>
          </a:xfrm>
          <a:prstGeom prst="rect">
            <a:avLst/>
          </a:prstGeom>
          <a:noFill/>
        </p:spPr>
        <p:txBody>
          <a:bodyPr wrap="square" rtlCol="0">
            <a:spAutoFit/>
          </a:bodyPr>
          <a:lstStyle/>
          <a:p>
            <a:r>
              <a:rPr lang="fr-BE" sz="800" dirty="0" err="1" smtClean="0">
                <a:solidFill>
                  <a:srgbClr val="FF0000"/>
                </a:solidFill>
              </a:rPr>
              <a:t>Breackpoint</a:t>
            </a:r>
            <a:endParaRPr lang="en-US" sz="800" dirty="0">
              <a:solidFill>
                <a:srgbClr val="FF0000"/>
              </a:solidFill>
            </a:endParaRPr>
          </a:p>
        </p:txBody>
      </p:sp>
      <p:sp>
        <p:nvSpPr>
          <p:cNvPr id="77" name="ZoneTexte 76"/>
          <p:cNvSpPr txBox="1"/>
          <p:nvPr/>
        </p:nvSpPr>
        <p:spPr>
          <a:xfrm>
            <a:off x="1427469" y="1268760"/>
            <a:ext cx="1394953" cy="276999"/>
          </a:xfrm>
          <a:prstGeom prst="rect">
            <a:avLst/>
          </a:prstGeom>
          <a:noFill/>
        </p:spPr>
        <p:txBody>
          <a:bodyPr wrap="square" rtlCol="0">
            <a:spAutoFit/>
          </a:bodyPr>
          <a:lstStyle/>
          <a:p>
            <a:pPr algn="ctr"/>
            <a:r>
              <a:rPr lang="fr-BE" sz="1200" b="1" u="sng" dirty="0" err="1" smtClean="0">
                <a:solidFill>
                  <a:srgbClr val="FF0000"/>
                </a:solidFill>
              </a:rPr>
              <a:t>Execute</a:t>
            </a:r>
            <a:endParaRPr lang="en-US" sz="1200" b="1" u="sng" dirty="0">
              <a:solidFill>
                <a:srgbClr val="FF0000"/>
              </a:solidFill>
            </a:endParaRPr>
          </a:p>
        </p:txBody>
      </p:sp>
      <p:sp>
        <p:nvSpPr>
          <p:cNvPr id="78" name="ZoneTexte 77"/>
          <p:cNvSpPr txBox="1"/>
          <p:nvPr/>
        </p:nvSpPr>
        <p:spPr>
          <a:xfrm>
            <a:off x="3635896" y="1268760"/>
            <a:ext cx="1394953" cy="276999"/>
          </a:xfrm>
          <a:prstGeom prst="rect">
            <a:avLst/>
          </a:prstGeom>
          <a:noFill/>
        </p:spPr>
        <p:txBody>
          <a:bodyPr wrap="square" rtlCol="0">
            <a:spAutoFit/>
          </a:bodyPr>
          <a:lstStyle/>
          <a:p>
            <a:pPr algn="ctr"/>
            <a:r>
              <a:rPr lang="fr-BE" sz="1200" b="1" u="sng" dirty="0" err="1" smtClean="0">
                <a:solidFill>
                  <a:srgbClr val="FF0000"/>
                </a:solidFill>
              </a:rPr>
              <a:t>Communicate</a:t>
            </a:r>
            <a:endParaRPr lang="en-US" sz="1200" b="1" u="sng" dirty="0">
              <a:solidFill>
                <a:srgbClr val="FF0000"/>
              </a:solidFill>
            </a:endParaRPr>
          </a:p>
        </p:txBody>
      </p:sp>
      <p:cxnSp>
        <p:nvCxnSpPr>
          <p:cNvPr id="79" name="Connecteur droit 78"/>
          <p:cNvCxnSpPr/>
          <p:nvPr/>
        </p:nvCxnSpPr>
        <p:spPr>
          <a:xfrm>
            <a:off x="6444208" y="1557352"/>
            <a:ext cx="0" cy="50400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80" name="ZoneTexte 79"/>
          <p:cNvSpPr txBox="1"/>
          <p:nvPr/>
        </p:nvSpPr>
        <p:spPr>
          <a:xfrm>
            <a:off x="6948264" y="6166465"/>
            <a:ext cx="792088" cy="430887"/>
          </a:xfrm>
          <a:prstGeom prst="rect">
            <a:avLst/>
          </a:prstGeom>
          <a:noFill/>
        </p:spPr>
        <p:txBody>
          <a:bodyPr wrap="square" lIns="0" tIns="0" rIns="0" bIns="0" rtlCol="0">
            <a:spAutoFit/>
          </a:bodyPr>
          <a:lstStyle/>
          <a:p>
            <a:r>
              <a:rPr lang="fr-BE" sz="2800" b="1" dirty="0" smtClean="0"/>
              <a:t>…</a:t>
            </a:r>
            <a:endParaRPr lang="en-US" sz="2800" b="1" dirty="0"/>
          </a:p>
        </p:txBody>
      </p:sp>
      <p:sp>
        <p:nvSpPr>
          <p:cNvPr id="82" name="ZoneTexte 81"/>
          <p:cNvSpPr txBox="1"/>
          <p:nvPr/>
        </p:nvSpPr>
        <p:spPr>
          <a:xfrm>
            <a:off x="5052829" y="6166465"/>
            <a:ext cx="792088" cy="430887"/>
          </a:xfrm>
          <a:prstGeom prst="rect">
            <a:avLst/>
          </a:prstGeom>
          <a:noFill/>
        </p:spPr>
        <p:txBody>
          <a:bodyPr wrap="square" lIns="0" tIns="0" rIns="0" bIns="0" rtlCol="0">
            <a:spAutoFit/>
          </a:bodyPr>
          <a:lstStyle/>
          <a:p>
            <a:r>
              <a:rPr lang="fr-BE" sz="2800" b="1" dirty="0" smtClean="0"/>
              <a:t>…</a:t>
            </a:r>
            <a:endParaRPr lang="en-US" sz="2800" b="1" dirty="0"/>
          </a:p>
        </p:txBody>
      </p:sp>
      <p:cxnSp>
        <p:nvCxnSpPr>
          <p:cNvPr id="87" name="Connecteur droit avec flèche 86"/>
          <p:cNvCxnSpPr/>
          <p:nvPr/>
        </p:nvCxnSpPr>
        <p:spPr>
          <a:xfrm>
            <a:off x="5200956" y="3213008"/>
            <a:ext cx="0" cy="288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cxnSp>
        <p:nvCxnSpPr>
          <p:cNvPr id="88" name="Connecteur droit avec flèche 87"/>
          <p:cNvCxnSpPr/>
          <p:nvPr/>
        </p:nvCxnSpPr>
        <p:spPr>
          <a:xfrm>
            <a:off x="5220072" y="4725176"/>
            <a:ext cx="0" cy="288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cxnSp>
        <p:nvCxnSpPr>
          <p:cNvPr id="91" name="Connecteur droit avec flèche 90"/>
          <p:cNvCxnSpPr/>
          <p:nvPr/>
        </p:nvCxnSpPr>
        <p:spPr>
          <a:xfrm>
            <a:off x="5245041" y="6069321"/>
            <a:ext cx="0" cy="288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cxnSp>
        <p:nvCxnSpPr>
          <p:cNvPr id="92" name="Connecteur droit avec flèche 91"/>
          <p:cNvCxnSpPr/>
          <p:nvPr/>
        </p:nvCxnSpPr>
        <p:spPr>
          <a:xfrm>
            <a:off x="3859047" y="3787219"/>
            <a:ext cx="6480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3" name="ZoneTexte 92"/>
          <p:cNvSpPr txBox="1"/>
          <p:nvPr/>
        </p:nvSpPr>
        <p:spPr>
          <a:xfrm>
            <a:off x="3732001" y="3573016"/>
            <a:ext cx="1036115" cy="215444"/>
          </a:xfrm>
          <a:prstGeom prst="rect">
            <a:avLst/>
          </a:prstGeom>
          <a:noFill/>
        </p:spPr>
        <p:txBody>
          <a:bodyPr wrap="square" rtlCol="0">
            <a:spAutoFit/>
          </a:bodyPr>
          <a:lstStyle/>
          <a:p>
            <a:r>
              <a:rPr lang="fr-BE" sz="800" dirty="0" err="1" smtClean="0">
                <a:solidFill>
                  <a:srgbClr val="FF0000"/>
                </a:solidFill>
              </a:rPr>
              <a:t>Breackpoint</a:t>
            </a:r>
            <a:endParaRPr lang="en-US" sz="800" dirty="0">
              <a:solidFill>
                <a:srgbClr val="FF0000"/>
              </a:solidFill>
            </a:endParaRPr>
          </a:p>
        </p:txBody>
      </p:sp>
      <p:cxnSp>
        <p:nvCxnSpPr>
          <p:cNvPr id="95" name="Connecteur droit avec flèche 94"/>
          <p:cNvCxnSpPr/>
          <p:nvPr/>
        </p:nvCxnSpPr>
        <p:spPr>
          <a:xfrm>
            <a:off x="3859047" y="5155371"/>
            <a:ext cx="648000"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96" name="ZoneTexte 95"/>
          <p:cNvSpPr txBox="1"/>
          <p:nvPr/>
        </p:nvSpPr>
        <p:spPr>
          <a:xfrm>
            <a:off x="3734058" y="4941168"/>
            <a:ext cx="1034058" cy="215444"/>
          </a:xfrm>
          <a:prstGeom prst="rect">
            <a:avLst/>
          </a:prstGeom>
          <a:noFill/>
        </p:spPr>
        <p:txBody>
          <a:bodyPr wrap="square" rtlCol="0">
            <a:spAutoFit/>
          </a:bodyPr>
          <a:lstStyle/>
          <a:p>
            <a:r>
              <a:rPr lang="fr-BE" sz="800" dirty="0" err="1" smtClean="0">
                <a:solidFill>
                  <a:srgbClr val="FF0000"/>
                </a:solidFill>
              </a:rPr>
              <a:t>Breackpoint</a:t>
            </a:r>
            <a:endParaRPr lang="en-US" sz="800" dirty="0">
              <a:solidFill>
                <a:srgbClr val="FF0000"/>
              </a:solidFill>
            </a:endParaRPr>
          </a:p>
        </p:txBody>
      </p:sp>
      <p:pic>
        <p:nvPicPr>
          <p:cNvPr id="97" name="Image 96"/>
          <p:cNvPicPr>
            <a:picLocks noChangeAspect="1"/>
          </p:cNvPicPr>
          <p:nvPr/>
        </p:nvPicPr>
        <p:blipFill>
          <a:blip r:embed="rId9"/>
          <a:stretch>
            <a:fillRect/>
          </a:stretch>
        </p:blipFill>
        <p:spPr>
          <a:xfrm>
            <a:off x="2329330" y="2042988"/>
            <a:ext cx="1400292" cy="4050308"/>
          </a:xfrm>
          <a:prstGeom prst="rect">
            <a:avLst/>
          </a:prstGeom>
        </p:spPr>
      </p:pic>
      <p:sp>
        <p:nvSpPr>
          <p:cNvPr id="98" name="ZoneTexte 97"/>
          <p:cNvSpPr txBox="1"/>
          <p:nvPr/>
        </p:nvSpPr>
        <p:spPr>
          <a:xfrm>
            <a:off x="93250" y="1785494"/>
            <a:ext cx="1691269" cy="900246"/>
          </a:xfrm>
          <a:prstGeom prst="rect">
            <a:avLst/>
          </a:prstGeom>
          <a:noFill/>
        </p:spPr>
        <p:txBody>
          <a:bodyPr wrap="square" rtlCol="0">
            <a:spAutoFit/>
          </a:bodyPr>
          <a:lstStyle/>
          <a:p>
            <a:pPr marL="0" marR="0" lvl="0" indent="0" algn="l" defTabSz="914400" rtl="0" eaLnBrk="1" fontAlgn="base" latinLnBrk="0" hangingPunct="1">
              <a:spcBef>
                <a:spcPct val="0"/>
              </a:spcBef>
              <a:spcAft>
                <a:spcPct val="0"/>
              </a:spcAft>
              <a:buClrTx/>
              <a:buSzTx/>
              <a:buFontTx/>
              <a:buNone/>
              <a:tabLst/>
              <a:defRPr/>
            </a:pPr>
            <a:endParaRPr kumimoji="0" lang="en-US" sz="1050" b="1" i="0" u="none" strike="noStrike" kern="1200" cap="none" spc="0" normalizeH="0" baseline="0" noProof="0" dirty="0">
              <a:ln>
                <a:noFill/>
              </a:ln>
              <a:solidFill>
                <a:prstClr val="black"/>
              </a:solidFill>
              <a:effectLst/>
              <a:uLnTx/>
              <a:uFillTx/>
              <a:ea typeface="ＭＳ Ｐゴシック" charset="0"/>
            </a:endParaRPr>
          </a:p>
          <a:p>
            <a:pPr marL="457200" marR="0" lvl="0" indent="-457200" algn="l" defTabSz="914400" rtl="0" eaLnBrk="1" fontAlgn="base" latinLnBrk="0" hangingPunct="1">
              <a:spcBef>
                <a:spcPct val="0"/>
              </a:spcBef>
              <a:spcAft>
                <a:spcPct val="0"/>
              </a:spcAft>
              <a:buClrTx/>
              <a:buSzTx/>
              <a:buFont typeface="+mj-lt"/>
              <a:buAutoNum type="arabicPeriod"/>
              <a:tabLst/>
              <a:defRPr/>
            </a:pPr>
            <a:r>
              <a:rPr kumimoji="0" lang="fr-BE" sz="1050" b="1" i="0" u="none" strike="noStrike" kern="1200" cap="none" spc="0" normalizeH="0" baseline="0" noProof="0" dirty="0" smtClean="0">
                <a:ln>
                  <a:noFill/>
                </a:ln>
                <a:solidFill>
                  <a:srgbClr val="C00000"/>
                </a:solidFill>
                <a:effectLst/>
                <a:uLnTx/>
                <a:uFillTx/>
                <a:latin typeface="LinLibertineT"/>
                <a:ea typeface="ＭＳ Ｐゴシック" charset="0"/>
              </a:rPr>
              <a:t>By Annotation: </a:t>
            </a:r>
            <a:endParaRPr kumimoji="0" lang="en-US" sz="1050" b="1" i="0" u="none" strike="noStrike" kern="1200" cap="none" spc="0" normalizeH="0" baseline="0" noProof="0" dirty="0" smtClean="0">
              <a:ln>
                <a:noFill/>
              </a:ln>
              <a:solidFill>
                <a:srgbClr val="C00000"/>
              </a:solidFill>
              <a:effectLst/>
              <a:uLnTx/>
              <a:uFillTx/>
              <a:latin typeface="LinLibertineT"/>
              <a:ea typeface="ＭＳ Ｐゴシック" charset="0"/>
            </a:endParaRPr>
          </a:p>
          <a:p>
            <a:pPr marL="914400" marR="0" lvl="1" indent="-457200" algn="l" defTabSz="914400" rtl="0" eaLnBrk="1" fontAlgn="base" latinLnBrk="0" hangingPunct="1">
              <a:spcBef>
                <a:spcPct val="0"/>
              </a:spcBef>
              <a:spcAft>
                <a:spcPct val="0"/>
              </a:spcAft>
              <a:buClrTx/>
              <a:buSzTx/>
              <a:buFont typeface="Courier New" panose="02070309020205020404" pitchFamily="49" charset="0"/>
              <a:buChar char="o"/>
              <a:tabLst/>
              <a:defRPr/>
            </a:pPr>
            <a:endParaRPr kumimoji="0" lang="en-US" sz="1050" b="0" i="0" u="none" strike="noStrike" kern="1200" cap="none" spc="0" normalizeH="0" baseline="0" noProof="0" dirty="0" smtClean="0">
              <a:ln>
                <a:noFill/>
              </a:ln>
              <a:solidFill>
                <a:prstClr val="black"/>
              </a:solidFill>
              <a:effectLst/>
              <a:uLnTx/>
              <a:uFillTx/>
              <a:ea typeface="ＭＳ Ｐゴシック" charset="0"/>
            </a:endParaRPr>
          </a:p>
          <a:p>
            <a:pPr marL="457200" marR="0" lvl="0" indent="-457200" algn="l" defTabSz="914400" rtl="0" eaLnBrk="1" fontAlgn="base" latinLnBrk="0" hangingPunct="1">
              <a:spcBef>
                <a:spcPct val="0"/>
              </a:spcBef>
              <a:spcAft>
                <a:spcPct val="0"/>
              </a:spcAft>
              <a:buClrTx/>
              <a:buSzTx/>
              <a:buFont typeface="+mj-lt"/>
              <a:buAutoNum type="arabicPeriod"/>
              <a:tabLst/>
              <a:defRPr/>
            </a:pPr>
            <a:r>
              <a:rPr kumimoji="0" lang="en-US" sz="1050" b="1" i="0" u="none" strike="noStrike" kern="1200" cap="none" spc="0" normalizeH="0" baseline="0" noProof="0" dirty="0" smtClean="0">
                <a:ln>
                  <a:noFill/>
                </a:ln>
                <a:solidFill>
                  <a:srgbClr val="C00000"/>
                </a:solidFill>
                <a:effectLst/>
                <a:uLnTx/>
                <a:uFillTx/>
                <a:ea typeface="ＭＳ Ｐゴシック" charset="0"/>
              </a:rPr>
              <a:t>By Explicit Map:</a:t>
            </a:r>
            <a:r>
              <a:rPr kumimoji="0" lang="en-US" sz="1050" b="0" i="0" u="none" strike="noStrike" kern="1200" cap="none" spc="0" normalizeH="0" baseline="0" noProof="0" dirty="0" smtClean="0">
                <a:ln>
                  <a:noFill/>
                </a:ln>
                <a:solidFill>
                  <a:srgbClr val="C00000"/>
                </a:solidFill>
                <a:effectLst/>
                <a:uLnTx/>
                <a:uFillTx/>
                <a:ea typeface="ＭＳ Ｐゴシック" charset="0"/>
              </a:rPr>
              <a:t> </a:t>
            </a:r>
            <a:r>
              <a:rPr kumimoji="0" lang="en-US" sz="1050" b="0" i="0" u="none" strike="noStrike" kern="1200" cap="none" spc="0" normalizeH="0" baseline="0" noProof="0" dirty="0">
                <a:ln>
                  <a:noFill/>
                </a:ln>
                <a:solidFill>
                  <a:prstClr val="black"/>
                </a:solidFill>
                <a:effectLst/>
                <a:uLnTx/>
                <a:uFillTx/>
                <a:ea typeface="ＭＳ Ｐゴシック" charset="0"/>
              </a:rPr>
              <a:t/>
            </a:r>
            <a:br>
              <a:rPr kumimoji="0" lang="en-US" sz="1050" b="0" i="0" u="none" strike="noStrike" kern="1200" cap="none" spc="0" normalizeH="0" baseline="0" noProof="0" dirty="0">
                <a:ln>
                  <a:noFill/>
                </a:ln>
                <a:solidFill>
                  <a:prstClr val="black"/>
                </a:solidFill>
                <a:effectLst/>
                <a:uLnTx/>
                <a:uFillTx/>
                <a:ea typeface="ＭＳ Ｐゴシック" charset="0"/>
              </a:rPr>
            </a:br>
            <a:r>
              <a:rPr kumimoji="0" lang="en-US" sz="1050" b="0" i="0" u="none" strike="noStrike" kern="1200" cap="none" spc="0" normalizeH="0" baseline="0" noProof="0" dirty="0">
                <a:ln>
                  <a:noFill/>
                </a:ln>
                <a:solidFill>
                  <a:srgbClr val="000000"/>
                </a:solidFill>
                <a:effectLst/>
                <a:uLnTx/>
                <a:uFillTx/>
                <a:latin typeface="LinLibertineT"/>
                <a:ea typeface="ＭＳ Ｐゴシック" charset="0"/>
              </a:rPr>
              <a:t> </a:t>
            </a:r>
            <a:endParaRPr kumimoji="0" lang="en-US" sz="1050" b="1" i="0" u="none" strike="noStrike" kern="1200" cap="none" spc="0" normalizeH="0" baseline="0" noProof="0" dirty="0">
              <a:ln>
                <a:noFill/>
              </a:ln>
              <a:solidFill>
                <a:prstClr val="black"/>
              </a:solidFill>
              <a:effectLst/>
              <a:uLnTx/>
              <a:uFillTx/>
              <a:ea typeface="ＭＳ Ｐゴシック" charset="0"/>
            </a:endParaRPr>
          </a:p>
        </p:txBody>
      </p:sp>
      <p:pic>
        <p:nvPicPr>
          <p:cNvPr id="99" name="Image 98"/>
          <p:cNvPicPr>
            <a:picLocks noChangeAspect="1"/>
          </p:cNvPicPr>
          <p:nvPr/>
        </p:nvPicPr>
        <p:blipFill>
          <a:blip r:embed="rId10"/>
          <a:stretch>
            <a:fillRect/>
          </a:stretch>
        </p:blipFill>
        <p:spPr>
          <a:xfrm>
            <a:off x="101988" y="2564904"/>
            <a:ext cx="1856566" cy="262512"/>
          </a:xfrm>
          <a:prstGeom prst="rect">
            <a:avLst/>
          </a:prstGeom>
        </p:spPr>
      </p:pic>
      <p:cxnSp>
        <p:nvCxnSpPr>
          <p:cNvPr id="19" name="Connecteur droit 18"/>
          <p:cNvCxnSpPr/>
          <p:nvPr/>
        </p:nvCxnSpPr>
        <p:spPr>
          <a:xfrm>
            <a:off x="5517427" y="2100513"/>
            <a:ext cx="1195424" cy="8817"/>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08" name="Image 107"/>
          <p:cNvPicPr>
            <a:picLocks noChangeAspect="1"/>
          </p:cNvPicPr>
          <p:nvPr/>
        </p:nvPicPr>
        <p:blipFill>
          <a:blip r:embed="rId11"/>
          <a:stretch>
            <a:fillRect/>
          </a:stretch>
        </p:blipFill>
        <p:spPr>
          <a:xfrm rot="5400000">
            <a:off x="6510489" y="2098171"/>
            <a:ext cx="1481964" cy="1077239"/>
          </a:xfrm>
          <a:prstGeom prst="rect">
            <a:avLst/>
          </a:prstGeom>
        </p:spPr>
      </p:pic>
      <p:cxnSp>
        <p:nvCxnSpPr>
          <p:cNvPr id="116" name="Connecteur droit 115"/>
          <p:cNvCxnSpPr/>
          <p:nvPr/>
        </p:nvCxnSpPr>
        <p:spPr>
          <a:xfrm flipV="1">
            <a:off x="5476335" y="3688955"/>
            <a:ext cx="1376255" cy="0"/>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20" name="Connecteur droit 119"/>
          <p:cNvCxnSpPr/>
          <p:nvPr/>
        </p:nvCxnSpPr>
        <p:spPr>
          <a:xfrm>
            <a:off x="5567697" y="5189912"/>
            <a:ext cx="1301991" cy="27293"/>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31" name="Connecteur droit 130"/>
          <p:cNvCxnSpPr>
            <a:endCxn id="230" idx="2"/>
          </p:cNvCxnSpPr>
          <p:nvPr/>
        </p:nvCxnSpPr>
        <p:spPr>
          <a:xfrm flipV="1">
            <a:off x="6009942" y="5725425"/>
            <a:ext cx="895630" cy="261506"/>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pic>
        <p:nvPicPr>
          <p:cNvPr id="132" name="Image 131"/>
          <p:cNvPicPr>
            <a:picLocks noChangeAspect="1"/>
          </p:cNvPicPr>
          <p:nvPr/>
        </p:nvPicPr>
        <p:blipFill>
          <a:blip r:embed="rId12"/>
          <a:stretch>
            <a:fillRect/>
          </a:stretch>
        </p:blipFill>
        <p:spPr>
          <a:xfrm>
            <a:off x="8041449" y="3688955"/>
            <a:ext cx="1006559" cy="988962"/>
          </a:xfrm>
          <a:prstGeom prst="rect">
            <a:avLst/>
          </a:prstGeom>
        </p:spPr>
      </p:pic>
      <p:cxnSp>
        <p:nvCxnSpPr>
          <p:cNvPr id="133" name="Connecteur droit avec flèche 132"/>
          <p:cNvCxnSpPr/>
          <p:nvPr/>
        </p:nvCxnSpPr>
        <p:spPr>
          <a:xfrm>
            <a:off x="8244408" y="3069016"/>
            <a:ext cx="0" cy="504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pic>
        <p:nvPicPr>
          <p:cNvPr id="134" name="Image 133"/>
          <p:cNvPicPr>
            <a:picLocks noChangeAspect="1"/>
          </p:cNvPicPr>
          <p:nvPr/>
        </p:nvPicPr>
        <p:blipFill>
          <a:blip r:embed="rId13"/>
          <a:stretch>
            <a:fillRect/>
          </a:stretch>
        </p:blipFill>
        <p:spPr>
          <a:xfrm>
            <a:off x="8030944" y="2077893"/>
            <a:ext cx="1048670" cy="1016237"/>
          </a:xfrm>
          <a:prstGeom prst="rect">
            <a:avLst/>
          </a:prstGeom>
        </p:spPr>
      </p:pic>
      <p:sp>
        <p:nvSpPr>
          <p:cNvPr id="145" name="ZoneTexte 144"/>
          <p:cNvSpPr txBox="1"/>
          <p:nvPr/>
        </p:nvSpPr>
        <p:spPr>
          <a:xfrm>
            <a:off x="8244408" y="3152001"/>
            <a:ext cx="741982" cy="276999"/>
          </a:xfrm>
          <a:prstGeom prst="rect">
            <a:avLst/>
          </a:prstGeom>
          <a:noFill/>
        </p:spPr>
        <p:txBody>
          <a:bodyPr wrap="square" rtlCol="0">
            <a:spAutoFit/>
          </a:bodyPr>
          <a:lstStyle/>
          <a:p>
            <a:r>
              <a:rPr lang="fr-BE" sz="1200" dirty="0" err="1" smtClean="0"/>
              <a:t>animate</a:t>
            </a:r>
            <a:endParaRPr lang="en-US" sz="1200" dirty="0"/>
          </a:p>
        </p:txBody>
      </p:sp>
      <p:pic>
        <p:nvPicPr>
          <p:cNvPr id="146" name="Image 145"/>
          <p:cNvPicPr>
            <a:picLocks noChangeAspect="1"/>
          </p:cNvPicPr>
          <p:nvPr/>
        </p:nvPicPr>
        <p:blipFill>
          <a:blip r:embed="rId14"/>
          <a:stretch>
            <a:fillRect/>
          </a:stretch>
        </p:blipFill>
        <p:spPr>
          <a:xfrm>
            <a:off x="8063432" y="5166511"/>
            <a:ext cx="1016181" cy="1023388"/>
          </a:xfrm>
          <a:prstGeom prst="rect">
            <a:avLst/>
          </a:prstGeom>
        </p:spPr>
      </p:pic>
      <p:sp>
        <p:nvSpPr>
          <p:cNvPr id="147" name="ZoneTexte 146"/>
          <p:cNvSpPr txBox="1"/>
          <p:nvPr/>
        </p:nvSpPr>
        <p:spPr>
          <a:xfrm>
            <a:off x="8316416" y="6166465"/>
            <a:ext cx="808923" cy="430887"/>
          </a:xfrm>
          <a:prstGeom prst="rect">
            <a:avLst/>
          </a:prstGeom>
          <a:noFill/>
        </p:spPr>
        <p:txBody>
          <a:bodyPr wrap="square" lIns="0" tIns="0" rIns="0" bIns="0" rtlCol="0">
            <a:spAutoFit/>
          </a:bodyPr>
          <a:lstStyle/>
          <a:p>
            <a:r>
              <a:rPr lang="fr-BE" sz="2800" b="1" dirty="0" smtClean="0"/>
              <a:t>…</a:t>
            </a:r>
            <a:endParaRPr lang="en-US" sz="2800" b="1" dirty="0"/>
          </a:p>
        </p:txBody>
      </p:sp>
      <p:cxnSp>
        <p:nvCxnSpPr>
          <p:cNvPr id="148" name="Connecteur droit avec flèche 147"/>
          <p:cNvCxnSpPr/>
          <p:nvPr/>
        </p:nvCxnSpPr>
        <p:spPr>
          <a:xfrm>
            <a:off x="8244408" y="4653192"/>
            <a:ext cx="0" cy="504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sp>
        <p:nvSpPr>
          <p:cNvPr id="149" name="ZoneTexte 148"/>
          <p:cNvSpPr txBox="1"/>
          <p:nvPr/>
        </p:nvSpPr>
        <p:spPr>
          <a:xfrm>
            <a:off x="8244408" y="4736177"/>
            <a:ext cx="756000" cy="276999"/>
          </a:xfrm>
          <a:prstGeom prst="rect">
            <a:avLst/>
          </a:prstGeom>
          <a:noFill/>
        </p:spPr>
        <p:txBody>
          <a:bodyPr wrap="square" rtlCol="0">
            <a:spAutoFit/>
          </a:bodyPr>
          <a:lstStyle/>
          <a:p>
            <a:r>
              <a:rPr lang="fr-BE" sz="1200" dirty="0" err="1"/>
              <a:t>animate</a:t>
            </a:r>
            <a:endParaRPr lang="en-US" sz="1200" dirty="0"/>
          </a:p>
        </p:txBody>
      </p:sp>
      <p:cxnSp>
        <p:nvCxnSpPr>
          <p:cNvPr id="150" name="Connecteur droit avec flèche 149"/>
          <p:cNvCxnSpPr/>
          <p:nvPr/>
        </p:nvCxnSpPr>
        <p:spPr>
          <a:xfrm>
            <a:off x="8244408" y="6165304"/>
            <a:ext cx="0" cy="216000"/>
          </a:xfrm>
          <a:prstGeom prst="straightConnector1">
            <a:avLst/>
          </a:prstGeom>
          <a:ln>
            <a:solidFill>
              <a:schemeClr val="tx1"/>
            </a:solidFill>
            <a:prstDash val="dashDot"/>
            <a:tailEnd type="arrow"/>
          </a:ln>
        </p:spPr>
        <p:style>
          <a:lnRef idx="2">
            <a:schemeClr val="accent1"/>
          </a:lnRef>
          <a:fillRef idx="0">
            <a:schemeClr val="accent1"/>
          </a:fillRef>
          <a:effectRef idx="1">
            <a:schemeClr val="accent1"/>
          </a:effectRef>
          <a:fontRef idx="minor">
            <a:schemeClr val="tx1"/>
          </a:fontRef>
        </p:style>
      </p:cxnSp>
      <p:sp>
        <p:nvSpPr>
          <p:cNvPr id="152" name="ZoneTexte 151"/>
          <p:cNvSpPr txBox="1"/>
          <p:nvPr/>
        </p:nvSpPr>
        <p:spPr>
          <a:xfrm>
            <a:off x="8316416" y="6089968"/>
            <a:ext cx="756000" cy="276999"/>
          </a:xfrm>
          <a:prstGeom prst="rect">
            <a:avLst/>
          </a:prstGeom>
          <a:noFill/>
        </p:spPr>
        <p:txBody>
          <a:bodyPr wrap="square" rtlCol="0">
            <a:spAutoFit/>
          </a:bodyPr>
          <a:lstStyle/>
          <a:p>
            <a:r>
              <a:rPr lang="fr-BE" sz="1200" dirty="0" err="1"/>
              <a:t>animate</a:t>
            </a:r>
            <a:endParaRPr lang="en-US" sz="1200" dirty="0"/>
          </a:p>
        </p:txBody>
      </p:sp>
      <p:cxnSp>
        <p:nvCxnSpPr>
          <p:cNvPr id="153" name="Connecteur droit 152"/>
          <p:cNvCxnSpPr/>
          <p:nvPr/>
        </p:nvCxnSpPr>
        <p:spPr>
          <a:xfrm>
            <a:off x="7881759" y="1557352"/>
            <a:ext cx="0" cy="504000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61" name="ZoneTexte 160"/>
          <p:cNvSpPr txBox="1"/>
          <p:nvPr/>
        </p:nvSpPr>
        <p:spPr>
          <a:xfrm>
            <a:off x="5868144" y="1268760"/>
            <a:ext cx="1107706" cy="276999"/>
          </a:xfrm>
          <a:prstGeom prst="rect">
            <a:avLst/>
          </a:prstGeom>
          <a:noFill/>
        </p:spPr>
        <p:txBody>
          <a:bodyPr wrap="square" rtlCol="0">
            <a:spAutoFit/>
          </a:bodyPr>
          <a:lstStyle/>
          <a:p>
            <a:pPr algn="ctr"/>
            <a:r>
              <a:rPr lang="fr-BE" sz="1200" b="1" u="sng" dirty="0" err="1">
                <a:solidFill>
                  <a:srgbClr val="FF0000"/>
                </a:solidFill>
              </a:rPr>
              <a:t>Synchronize</a:t>
            </a:r>
            <a:endParaRPr lang="en-US" sz="1200" b="1" u="sng" dirty="0">
              <a:solidFill>
                <a:srgbClr val="FF0000"/>
              </a:solidFill>
            </a:endParaRPr>
          </a:p>
        </p:txBody>
      </p:sp>
      <p:cxnSp>
        <p:nvCxnSpPr>
          <p:cNvPr id="193" name="Connecteur droit 192"/>
          <p:cNvCxnSpPr/>
          <p:nvPr/>
        </p:nvCxnSpPr>
        <p:spPr>
          <a:xfrm>
            <a:off x="5158352" y="2447054"/>
            <a:ext cx="1619711" cy="759989"/>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sp>
        <p:nvSpPr>
          <p:cNvPr id="199" name="ZoneTexte 198"/>
          <p:cNvSpPr txBox="1"/>
          <p:nvPr/>
        </p:nvSpPr>
        <p:spPr>
          <a:xfrm>
            <a:off x="5220073" y="3208017"/>
            <a:ext cx="695248" cy="276999"/>
          </a:xfrm>
          <a:prstGeom prst="rect">
            <a:avLst/>
          </a:prstGeom>
          <a:noFill/>
        </p:spPr>
        <p:txBody>
          <a:bodyPr wrap="square" rtlCol="0">
            <a:spAutoFit/>
          </a:bodyPr>
          <a:lstStyle/>
          <a:p>
            <a:r>
              <a:rPr lang="fr-BE" sz="1200" dirty="0" err="1" smtClean="0"/>
              <a:t>Step</a:t>
            </a:r>
            <a:r>
              <a:rPr lang="fr-BE" sz="1200" dirty="0" smtClean="0"/>
              <a:t> 1</a:t>
            </a:r>
            <a:endParaRPr lang="en-US" sz="1200" dirty="0"/>
          </a:p>
        </p:txBody>
      </p:sp>
      <p:sp>
        <p:nvSpPr>
          <p:cNvPr id="200" name="ZoneTexte 199"/>
          <p:cNvSpPr txBox="1"/>
          <p:nvPr/>
        </p:nvSpPr>
        <p:spPr>
          <a:xfrm>
            <a:off x="5271275" y="4734156"/>
            <a:ext cx="738667" cy="276999"/>
          </a:xfrm>
          <a:prstGeom prst="rect">
            <a:avLst/>
          </a:prstGeom>
          <a:noFill/>
        </p:spPr>
        <p:txBody>
          <a:bodyPr wrap="square" rtlCol="0">
            <a:spAutoFit/>
          </a:bodyPr>
          <a:lstStyle/>
          <a:p>
            <a:r>
              <a:rPr lang="fr-BE" sz="1200" dirty="0" err="1" smtClean="0"/>
              <a:t>Step</a:t>
            </a:r>
            <a:r>
              <a:rPr lang="fr-BE" sz="1200" dirty="0" smtClean="0"/>
              <a:t> 2</a:t>
            </a:r>
            <a:endParaRPr lang="en-US" sz="1200" dirty="0"/>
          </a:p>
        </p:txBody>
      </p:sp>
      <p:sp>
        <p:nvSpPr>
          <p:cNvPr id="201" name="ZoneTexte 200"/>
          <p:cNvSpPr txBox="1"/>
          <p:nvPr/>
        </p:nvSpPr>
        <p:spPr>
          <a:xfrm>
            <a:off x="5416483" y="6089967"/>
            <a:ext cx="738667" cy="276999"/>
          </a:xfrm>
          <a:prstGeom prst="rect">
            <a:avLst/>
          </a:prstGeom>
          <a:noFill/>
        </p:spPr>
        <p:txBody>
          <a:bodyPr wrap="square" rtlCol="0">
            <a:spAutoFit/>
          </a:bodyPr>
          <a:lstStyle/>
          <a:p>
            <a:r>
              <a:rPr lang="fr-BE" sz="1200" dirty="0" err="1" smtClean="0"/>
              <a:t>Step</a:t>
            </a:r>
            <a:r>
              <a:rPr lang="fr-BE" sz="1200" dirty="0" smtClean="0"/>
              <a:t> 3</a:t>
            </a:r>
            <a:endParaRPr lang="en-US" sz="1200" dirty="0"/>
          </a:p>
        </p:txBody>
      </p:sp>
      <p:sp>
        <p:nvSpPr>
          <p:cNvPr id="203" name="ZoneTexte 202"/>
          <p:cNvSpPr txBox="1"/>
          <p:nvPr/>
        </p:nvSpPr>
        <p:spPr>
          <a:xfrm>
            <a:off x="77199" y="1511715"/>
            <a:ext cx="9216092" cy="584775"/>
          </a:xfrm>
          <a:prstGeom prst="rect">
            <a:avLst/>
          </a:prstGeom>
          <a:noFill/>
        </p:spPr>
        <p:txBody>
          <a:bodyPr wrap="square" rtlCol="0">
            <a:spAutoFit/>
          </a:bodyPr>
          <a:lstStyle/>
          <a:p>
            <a:r>
              <a:rPr lang="en-US" sz="1600" b="1" u="sng" dirty="0" smtClean="0"/>
              <a:t>Map </a:t>
            </a:r>
            <a:r>
              <a:rPr lang="en-US" sz="1600" b="1" u="sng" dirty="0"/>
              <a:t>AUs 2</a:t>
            </a:r>
            <a:r>
              <a:rPr lang="en-US" sz="1600" b="1" u="sng" dirty="0" smtClean="0"/>
              <a:t>TUs</a:t>
            </a:r>
            <a:r>
              <a:rPr lang="en-US" sz="1600" b="1" dirty="0" smtClean="0"/>
              <a:t>              </a:t>
            </a:r>
            <a:r>
              <a:rPr lang="fr-BE" sz="1600" b="1" u="sng" dirty="0" smtClean="0"/>
              <a:t>Trace </a:t>
            </a:r>
            <a:r>
              <a:rPr lang="fr-BE" sz="1600" b="1" u="sng" dirty="0"/>
              <a:t>code </a:t>
            </a:r>
            <a:r>
              <a:rPr lang="fr-BE" sz="1600" b="1" u="sng" dirty="0" err="1" smtClean="0"/>
              <a:t>listner</a:t>
            </a:r>
            <a:r>
              <a:rPr lang="fr-BE" sz="1600" b="1" dirty="0" smtClean="0"/>
              <a:t>           </a:t>
            </a:r>
            <a:r>
              <a:rPr lang="fr-BE" sz="1600" b="1" u="sng" dirty="0"/>
              <a:t>Model </a:t>
            </a:r>
            <a:r>
              <a:rPr lang="fr-BE" sz="1600" b="1" u="sng" dirty="0" smtClean="0"/>
              <a:t>State</a:t>
            </a:r>
            <a:r>
              <a:rPr lang="fr-BE" sz="1600" b="1" dirty="0" smtClean="0"/>
              <a:t>                  </a:t>
            </a:r>
            <a:r>
              <a:rPr lang="fr-BE" sz="1600" b="1" u="sng" dirty="0" err="1" smtClean="0"/>
              <a:t>UAs</a:t>
            </a:r>
            <a:r>
              <a:rPr lang="fr-BE" sz="1600" b="1" dirty="0" smtClean="0"/>
              <a:t>               </a:t>
            </a:r>
            <a:r>
              <a:rPr lang="fr-BE" sz="1600" b="1" u="sng" dirty="0"/>
              <a:t>F</a:t>
            </a:r>
            <a:r>
              <a:rPr lang="fr-BE" sz="1600" b="1" u="sng" dirty="0" smtClean="0"/>
              <a:t>ront-end</a:t>
            </a:r>
            <a:r>
              <a:rPr lang="fr-BE" sz="1600" b="1" dirty="0" smtClean="0"/>
              <a:t> </a:t>
            </a:r>
            <a:endParaRPr lang="fr-BE" sz="1600" b="1" dirty="0"/>
          </a:p>
          <a:p>
            <a:endParaRPr lang="en-US" sz="1600" b="1" dirty="0">
              <a:solidFill>
                <a:schemeClr val="tx1">
                  <a:lumMod val="65000"/>
                  <a:lumOff val="35000"/>
                </a:schemeClr>
              </a:solidFill>
            </a:endParaRPr>
          </a:p>
        </p:txBody>
      </p:sp>
      <p:sp>
        <p:nvSpPr>
          <p:cNvPr id="207" name="Arc 206"/>
          <p:cNvSpPr/>
          <p:nvPr/>
        </p:nvSpPr>
        <p:spPr>
          <a:xfrm rot="17427031">
            <a:off x="2079299" y="1438616"/>
            <a:ext cx="288032" cy="504056"/>
          </a:xfrm>
          <a:prstGeom prst="arc">
            <a:avLst>
              <a:gd name="adj1" fmla="val 16200000"/>
              <a:gd name="adj2" fmla="val 199804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8" name="Arc 207"/>
          <p:cNvSpPr/>
          <p:nvPr/>
        </p:nvSpPr>
        <p:spPr>
          <a:xfrm rot="17427031">
            <a:off x="4285537" y="1430058"/>
            <a:ext cx="288032" cy="504056"/>
          </a:xfrm>
          <a:prstGeom prst="arc">
            <a:avLst>
              <a:gd name="adj1" fmla="val 16200000"/>
              <a:gd name="adj2" fmla="val 199804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9" name="Arc 208"/>
          <p:cNvSpPr/>
          <p:nvPr/>
        </p:nvSpPr>
        <p:spPr>
          <a:xfrm rot="17427031">
            <a:off x="6442639" y="1441806"/>
            <a:ext cx="288032" cy="504056"/>
          </a:xfrm>
          <a:prstGeom prst="arc">
            <a:avLst>
              <a:gd name="adj1" fmla="val 16200000"/>
              <a:gd name="adj2" fmla="val 199804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10" name="Arc 209"/>
          <p:cNvSpPr/>
          <p:nvPr/>
        </p:nvSpPr>
        <p:spPr>
          <a:xfrm rot="17427031">
            <a:off x="7810791" y="1441806"/>
            <a:ext cx="288032" cy="504056"/>
          </a:xfrm>
          <a:prstGeom prst="arc">
            <a:avLst>
              <a:gd name="adj1" fmla="val 16200000"/>
              <a:gd name="adj2" fmla="val 1998043"/>
            </a:avLst>
          </a:prstGeom>
          <a:ln>
            <a:solidFill>
              <a:srgbClr val="FF0000"/>
            </a:solidFill>
            <a:headEnd type="none" w="med" len="med"/>
            <a:tailEnd type="arrow"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9" name="Image 228"/>
          <p:cNvPicPr>
            <a:picLocks noChangeAspect="1"/>
          </p:cNvPicPr>
          <p:nvPr/>
        </p:nvPicPr>
        <p:blipFill>
          <a:blip r:embed="rId15"/>
          <a:stretch>
            <a:fillRect/>
          </a:stretch>
        </p:blipFill>
        <p:spPr>
          <a:xfrm rot="5400000">
            <a:off x="6556684" y="3736171"/>
            <a:ext cx="1461292" cy="869480"/>
          </a:xfrm>
          <a:prstGeom prst="rect">
            <a:avLst/>
          </a:prstGeom>
        </p:spPr>
      </p:pic>
      <p:pic>
        <p:nvPicPr>
          <p:cNvPr id="230" name="Image 229"/>
          <p:cNvPicPr>
            <a:picLocks noChangeAspect="1"/>
          </p:cNvPicPr>
          <p:nvPr/>
        </p:nvPicPr>
        <p:blipFill>
          <a:blip r:embed="rId15"/>
          <a:stretch>
            <a:fillRect/>
          </a:stretch>
        </p:blipFill>
        <p:spPr>
          <a:xfrm rot="5400000">
            <a:off x="6609666" y="5290685"/>
            <a:ext cx="1461292" cy="869480"/>
          </a:xfrm>
          <a:prstGeom prst="rect">
            <a:avLst/>
          </a:prstGeom>
        </p:spPr>
      </p:pic>
      <p:cxnSp>
        <p:nvCxnSpPr>
          <p:cNvPr id="231" name="Connecteur droit 230"/>
          <p:cNvCxnSpPr>
            <a:endCxn id="229" idx="2"/>
          </p:cNvCxnSpPr>
          <p:nvPr/>
        </p:nvCxnSpPr>
        <p:spPr>
          <a:xfrm>
            <a:off x="6012160" y="3931702"/>
            <a:ext cx="840430" cy="239209"/>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6" name="Connecteur droit 235"/>
          <p:cNvCxnSpPr>
            <a:endCxn id="229" idx="2"/>
          </p:cNvCxnSpPr>
          <p:nvPr/>
        </p:nvCxnSpPr>
        <p:spPr>
          <a:xfrm>
            <a:off x="5133041" y="4167674"/>
            <a:ext cx="1719549" cy="3237"/>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39" name="Connecteur droit 238"/>
          <p:cNvCxnSpPr>
            <a:endCxn id="230" idx="2"/>
          </p:cNvCxnSpPr>
          <p:nvPr/>
        </p:nvCxnSpPr>
        <p:spPr>
          <a:xfrm>
            <a:off x="6012160" y="5554929"/>
            <a:ext cx="893412" cy="170496"/>
          </a:xfrm>
          <a:prstGeom prst="line">
            <a:avLst/>
          </a:prstGeom>
          <a:ln w="19050">
            <a:solidFill>
              <a:srgbClr val="7030A0"/>
            </a:solidFill>
            <a:prstDash val="sys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5054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noProof="0" dirty="0" smtClean="0">
                <a:latin typeface="Arial" panose="020B0604020202020204" pitchFamily="34" charset="0"/>
                <a:cs typeface="Arial" panose="020B0604020202020204" pitchFamily="34" charset="0"/>
              </a:rPr>
              <a:t>Agenda</a:t>
            </a:r>
            <a:endParaRPr lang="en-GB" b="1" noProof="0" dirty="0">
              <a:latin typeface="Arial" panose="020B0604020202020204" pitchFamily="34" charset="0"/>
              <a:cs typeface="Arial" panose="020B0604020202020204" pitchFamily="34" charset="0"/>
            </a:endParaRPr>
          </a:p>
        </p:txBody>
      </p:sp>
      <p:sp>
        <p:nvSpPr>
          <p:cNvPr id="12" name="Content Placeholder 3"/>
          <p:cNvSpPr>
            <a:spLocks noGrp="1"/>
          </p:cNvSpPr>
          <p:nvPr>
            <p:ph idx="1"/>
          </p:nvPr>
        </p:nvSpPr>
        <p:spPr>
          <a:xfrm>
            <a:off x="323528" y="1484784"/>
            <a:ext cx="8765464" cy="4392488"/>
          </a:xfrm>
        </p:spPr>
        <p:txBody>
          <a:bodyPr/>
          <a:lstStyle/>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Context &amp; Motivation</a:t>
            </a:r>
          </a:p>
          <a:p>
            <a:pPr marL="514350" indent="-514350">
              <a:lnSpc>
                <a:spcPct val="150000"/>
              </a:lnSpc>
              <a:buClr>
                <a:srgbClr val="36A63A"/>
              </a:buClr>
              <a:buFont typeface="+mj-lt"/>
              <a:buAutoNum type="arabicPeriod"/>
            </a:pPr>
            <a:r>
              <a:rPr lang="en-GB" sz="2800" b="1" dirty="0">
                <a:solidFill>
                  <a:srgbClr val="00B050"/>
                </a:solidFill>
                <a:latin typeface="Arial" panose="020B0604020202020204" pitchFamily="34" charset="0"/>
                <a:cs typeface="Arial" panose="020B0604020202020204" pitchFamily="34" charset="0"/>
              </a:rPr>
              <a:t>Work Positioning</a:t>
            </a:r>
          </a:p>
          <a:p>
            <a:pPr marL="514350" indent="-514350">
              <a:lnSpc>
                <a:spcPct val="150000"/>
              </a:lnSpc>
              <a:buClr>
                <a:srgbClr val="36A63A"/>
              </a:buClr>
              <a:buFont typeface="+mj-lt"/>
              <a:buAutoNum type="arabicPeriod"/>
            </a:pPr>
            <a:r>
              <a:rPr lang="fr-FR" sz="2800" b="1" dirty="0">
                <a:solidFill>
                  <a:srgbClr val="00B050"/>
                </a:solidFill>
                <a:latin typeface="Arial" panose="020B0604020202020204" pitchFamily="34" charset="0"/>
                <a:cs typeface="Arial" panose="020B0604020202020204" pitchFamily="34" charset="0"/>
              </a:rPr>
              <a:t>Key Ingredients </a:t>
            </a:r>
            <a:r>
              <a:rPr lang="en-US" sz="2800" b="1" dirty="0">
                <a:solidFill>
                  <a:srgbClr val="00B050"/>
                </a:solidFill>
                <a:latin typeface="Arial" panose="020B0604020202020204" pitchFamily="34" charset="0"/>
                <a:cs typeface="Arial" panose="020B0604020202020204" pitchFamily="34" charset="0"/>
              </a:rPr>
              <a:t>Support to Build Animators</a:t>
            </a:r>
            <a:endParaRPr lang="en-GB" sz="2800" b="1" dirty="0">
              <a:solidFill>
                <a:srgbClr val="00B05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r>
              <a:rPr lang="en-US" sz="2800" b="1" dirty="0">
                <a:solidFill>
                  <a:srgbClr val="00B050"/>
                </a:solidFill>
                <a:latin typeface="Arial" panose="020B0604020202020204" pitchFamily="34" charset="0"/>
                <a:cs typeface="Arial" panose="020B0604020202020204" pitchFamily="34" charset="0"/>
              </a:rPr>
              <a:t>Our Proposal</a:t>
            </a:r>
          </a:p>
          <a:p>
            <a:pPr marL="514350" indent="-514350">
              <a:lnSpc>
                <a:spcPct val="150000"/>
              </a:lnSpc>
              <a:buClr>
                <a:srgbClr val="36A63A"/>
              </a:buClr>
              <a:buFont typeface="+mj-lt"/>
              <a:buAutoNum type="arabicPeriod"/>
            </a:pPr>
            <a:r>
              <a:rPr lang="en-US" sz="2800" b="1" dirty="0">
                <a:solidFill>
                  <a:srgbClr val="FF0000"/>
                </a:solidFill>
                <a:latin typeface="Arial" panose="020B0604020202020204" pitchFamily="34" charset="0"/>
                <a:cs typeface="Arial" panose="020B0604020202020204" pitchFamily="34" charset="0"/>
              </a:rPr>
              <a:t>Conclusion</a:t>
            </a:r>
            <a:r>
              <a:rPr lang="en-US" sz="3200" b="1" dirty="0">
                <a:solidFill>
                  <a:srgbClr val="00B050"/>
                </a:solidFill>
              </a:rPr>
              <a:t/>
            </a:r>
            <a:br>
              <a:rPr lang="en-US" sz="3200" b="1" dirty="0">
                <a:solidFill>
                  <a:srgbClr val="00B050"/>
                </a:solidFill>
              </a:rPr>
            </a:br>
            <a:r>
              <a:rPr lang="en-US" sz="3200" b="1" dirty="0">
                <a:solidFill>
                  <a:srgbClr val="00B050"/>
                </a:solidFill>
              </a:rPr>
              <a:t> </a:t>
            </a:r>
            <a:endParaRPr lang="en-US" sz="3200" b="1" dirty="0" smtClean="0">
              <a:solidFill>
                <a:srgbClr val="00B050"/>
              </a:solidFill>
            </a:endParaRPr>
          </a:p>
          <a:p>
            <a:pPr marL="514350" indent="-514350">
              <a:lnSpc>
                <a:spcPct val="150000"/>
              </a:lnSpc>
              <a:buClr>
                <a:srgbClr val="36A63A"/>
              </a:buClr>
              <a:buFont typeface="+mj-lt"/>
              <a:buAutoNum type="arabicPeriod"/>
            </a:pPr>
            <a:endParaRPr lang="en-US" sz="3200" b="1" dirty="0">
              <a:solidFill>
                <a:srgbClr val="00B050"/>
              </a:solidFill>
            </a:endParaRPr>
          </a:p>
        </p:txBody>
      </p:sp>
      <p:sp>
        <p:nvSpPr>
          <p:cNvPr id="4" name="Espace réservé du numéro de diapositive 3"/>
          <p:cNvSpPr>
            <a:spLocks noGrp="1"/>
          </p:cNvSpPr>
          <p:nvPr>
            <p:ph type="sldNum" sz="quarter" idx="10"/>
          </p:nvPr>
        </p:nvSpPr>
        <p:spPr>
          <a:xfrm>
            <a:off x="7727400" y="6591300"/>
            <a:ext cx="1416600" cy="266700"/>
          </a:xfrm>
        </p:spPr>
        <p:txBody>
          <a:bodyPr/>
          <a:lstStyle/>
          <a:p>
            <a:pPr>
              <a:defRPr/>
            </a:pPr>
            <a:r>
              <a:rPr lang="en-US" dirty="0" smtClean="0"/>
              <a:t>27</a:t>
            </a:r>
            <a:endParaRPr lang="en-US" dirty="0"/>
          </a:p>
        </p:txBody>
      </p:sp>
    </p:spTree>
    <p:extLst>
      <p:ext uri="{BB962C8B-B14F-4D97-AF65-F5344CB8AC3E}">
        <p14:creationId xmlns:p14="http://schemas.microsoft.com/office/powerpoint/2010/main" val="34347269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 y="310200"/>
            <a:ext cx="9062784" cy="790787"/>
          </a:xfrm>
        </p:spPr>
        <p:txBody>
          <a:bodyPr/>
          <a:lstStyle/>
          <a:p>
            <a:r>
              <a:rPr lang="en-US" sz="4000" dirty="0" smtClean="0">
                <a:latin typeface="Arial" panose="020B0604020202020204" pitchFamily="34" charset="0"/>
                <a:cs typeface="Arial" panose="020B0604020202020204" pitchFamily="34" charset="0"/>
              </a:rPr>
              <a:t>Conclusion</a:t>
            </a:r>
            <a:endParaRPr lang="en-GB" sz="3200" b="0"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6C6059-A255-C24B-AAEC-93A3405961B0}" type="slidenum">
              <a:rPr kumimoji="0" lang="en-US" sz="11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5" name="Rectangle 4"/>
          <p:cNvSpPr/>
          <p:nvPr/>
        </p:nvSpPr>
        <p:spPr>
          <a:xfrm>
            <a:off x="115326" y="1412776"/>
            <a:ext cx="9028674" cy="4933658"/>
          </a:xfrm>
          <a:prstGeom prst="rect">
            <a:avLst/>
          </a:prstGeom>
        </p:spPr>
        <p:txBody>
          <a:bodyPr wrap="square">
            <a:spAutoFit/>
          </a:bodyPr>
          <a:lstStyle/>
          <a:p>
            <a:pPr marL="800100" lvl="1" indent="-342900">
              <a:lnSpc>
                <a:spcPct val="150000"/>
              </a:lnSpc>
              <a:spcBef>
                <a:spcPct val="20000"/>
              </a:spcBef>
              <a:buFont typeface="Wingdings" panose="05000000000000000000" pitchFamily="2" charset="2"/>
              <a:buChar char="q"/>
            </a:pPr>
            <a:r>
              <a:rPr lang="fr-FR" sz="1600" b="1" dirty="0" smtClean="0">
                <a:latin typeface="Arial" panose="020B0604020202020204" pitchFamily="34" charset="0"/>
                <a:ea typeface="Times" charset="0"/>
                <a:cs typeface="Arial" panose="020B0604020202020204" pitchFamily="34" charset="0"/>
              </a:rPr>
              <a:t>Model Animation of Model Transformation in MDE </a:t>
            </a:r>
            <a:endParaRPr lang="en-US" sz="1600" b="1" dirty="0" smtClean="0">
              <a:latin typeface="Arial" panose="020B0604020202020204" pitchFamily="34" charset="0"/>
              <a:ea typeface="Times" charset="0"/>
              <a:cs typeface="Arial" panose="020B0604020202020204" pitchFamily="34" charset="0"/>
            </a:endParaRPr>
          </a:p>
          <a:p>
            <a:pPr marL="1257300" lvl="2" indent="-342900">
              <a:lnSpc>
                <a:spcPct val="150000"/>
              </a:lnSpc>
              <a:buFont typeface="Wingdings" panose="05000000000000000000" pitchFamily="2" charset="2"/>
              <a:buChar char="v"/>
            </a:pPr>
            <a:r>
              <a:rPr lang="en-US" sz="1600" dirty="0" smtClean="0">
                <a:latin typeface="Arial" panose="020B0604020202020204" pitchFamily="34" charset="0"/>
                <a:ea typeface="Times" charset="0"/>
                <a:cs typeface="Arial" panose="020B0604020202020204" pitchFamily="34" charset="0"/>
              </a:rPr>
              <a:t>Lack </a:t>
            </a:r>
            <a:r>
              <a:rPr lang="en-US" sz="1600" dirty="0">
                <a:latin typeface="Arial" panose="020B0604020202020204" pitchFamily="34" charset="0"/>
                <a:ea typeface="Times" charset="0"/>
                <a:cs typeface="Arial" panose="020B0604020202020204" pitchFamily="34" charset="0"/>
              </a:rPr>
              <a:t>ﬂexibility in the MA specification, and reuse of MA units across </a:t>
            </a:r>
            <a:r>
              <a:rPr lang="en-US" sz="1600" dirty="0" smtClean="0">
                <a:latin typeface="Arial" panose="020B0604020202020204" pitchFamily="34" charset="0"/>
                <a:ea typeface="Times" charset="0"/>
                <a:cs typeface="Arial" panose="020B0604020202020204" pitchFamily="34" charset="0"/>
              </a:rPr>
              <a:t>DSLs</a:t>
            </a:r>
          </a:p>
          <a:p>
            <a:pPr marL="800100" lvl="1" indent="-342900">
              <a:lnSpc>
                <a:spcPct val="150000"/>
              </a:lnSpc>
              <a:buFont typeface="Wingdings" panose="05000000000000000000" pitchFamily="2" charset="2"/>
              <a:buChar char="q"/>
            </a:pPr>
            <a:r>
              <a:rPr lang="en-US" sz="1600" b="1" dirty="0">
                <a:latin typeface="Arial" panose="020B0604020202020204" pitchFamily="34" charset="0"/>
                <a:ea typeface="Times" charset="0"/>
                <a:cs typeface="Arial" panose="020B0604020202020204" pitchFamily="34" charset="0"/>
              </a:rPr>
              <a:t>First step towards a systematic approach for MA engineering, </a:t>
            </a:r>
            <a:endParaRPr lang="en-US" sz="1600" b="1" dirty="0" smtClean="0">
              <a:latin typeface="Arial" panose="020B0604020202020204" pitchFamily="34" charset="0"/>
              <a:ea typeface="Times" charset="0"/>
              <a:cs typeface="Arial" panose="020B0604020202020204" pitchFamily="34" charset="0"/>
            </a:endParaRPr>
          </a:p>
          <a:p>
            <a:pPr marL="1257300" lvl="2" indent="-342900">
              <a:lnSpc>
                <a:spcPct val="150000"/>
              </a:lnSpc>
              <a:spcBef>
                <a:spcPct val="20000"/>
              </a:spcBef>
              <a:buFont typeface="Wingdings" panose="05000000000000000000" pitchFamily="2" charset="2"/>
              <a:buChar char="v"/>
            </a:pPr>
            <a:r>
              <a:rPr lang="en-US" sz="1600" b="1" dirty="0" smtClean="0">
                <a:latin typeface="Arial" panose="020B0604020202020204" pitchFamily="34" charset="0"/>
                <a:ea typeface="Times" charset="0"/>
                <a:cs typeface="Arial" panose="020B0604020202020204" pitchFamily="34" charset="0"/>
              </a:rPr>
              <a:t>Three </a:t>
            </a:r>
            <a:r>
              <a:rPr lang="en-US" sz="1600" b="1" dirty="0">
                <a:latin typeface="Arial" panose="020B0604020202020204" pitchFamily="34" charset="0"/>
                <a:ea typeface="Times" charset="0"/>
                <a:cs typeface="Arial" panose="020B0604020202020204" pitchFamily="34" charset="0"/>
              </a:rPr>
              <a:t>important challenges</a:t>
            </a:r>
            <a:r>
              <a:rPr lang="en-US" sz="1600" b="1" dirty="0" smtClean="0">
                <a:latin typeface="Arial" panose="020B0604020202020204" pitchFamily="34" charset="0"/>
                <a:ea typeface="Times" charset="0"/>
                <a:cs typeface="Arial" panose="020B0604020202020204" pitchFamily="34" charset="0"/>
              </a:rPr>
              <a:t>.</a:t>
            </a:r>
          </a:p>
          <a:p>
            <a:pPr marL="1657350" lvl="3" indent="-285750">
              <a:lnSpc>
                <a:spcPct val="150000"/>
              </a:lnSpc>
              <a:spcBef>
                <a:spcPct val="20000"/>
              </a:spcBef>
              <a:buFont typeface="Wingdings" panose="05000000000000000000" pitchFamily="2" charset="2"/>
              <a:buChar char="ü"/>
            </a:pPr>
            <a:r>
              <a:rPr lang="en-US" sz="1400" dirty="0" smtClean="0">
                <a:latin typeface="Arial" panose="020B0604020202020204" pitchFamily="34" charset="0"/>
                <a:ea typeface="Times" charset="0"/>
                <a:cs typeface="Arial" panose="020B0604020202020204" pitchFamily="34" charset="0"/>
              </a:rPr>
              <a:t> Designing </a:t>
            </a:r>
            <a:r>
              <a:rPr lang="en-US" sz="1400" dirty="0">
                <a:latin typeface="Arial" panose="020B0604020202020204" pitchFamily="34" charset="0"/>
                <a:ea typeface="Times" charset="0"/>
                <a:cs typeface="Arial" panose="020B0604020202020204" pitchFamily="34" charset="0"/>
              </a:rPr>
              <a:t>concrete syntaxes for </a:t>
            </a:r>
            <a:r>
              <a:rPr lang="en-US" sz="1400" dirty="0" smtClean="0">
                <a:latin typeface="Arial" panose="020B0604020202020204" pitchFamily="34" charset="0"/>
                <a:ea typeface="Times" charset="0"/>
                <a:cs typeface="Arial" panose="020B0604020202020204" pitchFamily="34" charset="0"/>
              </a:rPr>
              <a:t>DSLs,</a:t>
            </a:r>
            <a:endParaRPr lang="en-US" sz="1400" dirty="0">
              <a:latin typeface="Arial" panose="020B0604020202020204" pitchFamily="34" charset="0"/>
              <a:ea typeface="Times" charset="0"/>
              <a:cs typeface="Arial" panose="020B0604020202020204" pitchFamily="34" charset="0"/>
            </a:endParaRPr>
          </a:p>
          <a:p>
            <a:pPr marL="1714500" lvl="3" indent="-342900">
              <a:lnSpc>
                <a:spcPct val="150000"/>
              </a:lnSpc>
              <a:buFont typeface="Wingdings" panose="05000000000000000000" pitchFamily="2" charset="2"/>
              <a:buChar char="ü"/>
            </a:pPr>
            <a:r>
              <a:rPr lang="en-US" sz="1400" dirty="0" smtClean="0">
                <a:latin typeface="Arial" panose="020B0604020202020204" pitchFamily="34" charset="0"/>
                <a:ea typeface="Times" charset="0"/>
                <a:cs typeface="Arial" panose="020B0604020202020204" pitchFamily="34" charset="0"/>
              </a:rPr>
              <a:t>A </a:t>
            </a:r>
            <a:r>
              <a:rPr lang="en-US" sz="1400" dirty="0">
                <a:latin typeface="Arial" panose="020B0604020202020204" pitchFamily="34" charset="0"/>
                <a:ea typeface="Times" charset="0"/>
                <a:cs typeface="Arial" panose="020B0604020202020204" pitchFamily="34" charset="0"/>
              </a:rPr>
              <a:t>compositional approach for </a:t>
            </a:r>
            <a:r>
              <a:rPr lang="en-US" sz="1400" dirty="0" smtClean="0">
                <a:latin typeface="Arial" panose="020B0604020202020204" pitchFamily="34" charset="0"/>
                <a:ea typeface="Times" charset="0"/>
                <a:cs typeface="Arial" panose="020B0604020202020204" pitchFamily="34" charset="0"/>
              </a:rPr>
              <a:t>defining </a:t>
            </a:r>
            <a:r>
              <a:rPr lang="en-US" sz="1400" dirty="0">
                <a:latin typeface="Arial" panose="020B0604020202020204" pitchFamily="34" charset="0"/>
                <a:ea typeface="Times" charset="0"/>
                <a:cs typeface="Arial" panose="020B0604020202020204" pitchFamily="34" charset="0"/>
              </a:rPr>
              <a:t>complex </a:t>
            </a:r>
            <a:r>
              <a:rPr lang="en-US" sz="1400" dirty="0" smtClean="0">
                <a:latin typeface="Arial" panose="020B0604020202020204" pitchFamily="34" charset="0"/>
                <a:ea typeface="Times" charset="0"/>
                <a:cs typeface="Arial" panose="020B0604020202020204" pitchFamily="34" charset="0"/>
              </a:rPr>
              <a:t>MA,</a:t>
            </a:r>
            <a:endParaRPr lang="en-US" sz="1400" dirty="0">
              <a:latin typeface="Arial" panose="020B0604020202020204" pitchFamily="34" charset="0"/>
              <a:ea typeface="Times" charset="0"/>
              <a:cs typeface="Arial" panose="020B0604020202020204" pitchFamily="34" charset="0"/>
            </a:endParaRPr>
          </a:p>
          <a:p>
            <a:pPr marL="1714500" lvl="3" indent="-342900">
              <a:lnSpc>
                <a:spcPct val="150000"/>
              </a:lnSpc>
              <a:buFont typeface="Wingdings" panose="05000000000000000000" pitchFamily="2" charset="2"/>
              <a:buChar char="ü"/>
            </a:pPr>
            <a:r>
              <a:rPr lang="en-US" sz="1400" dirty="0">
                <a:latin typeface="Arial" panose="020B0604020202020204" pitchFamily="34" charset="0"/>
                <a:ea typeface="Times" charset="0"/>
                <a:cs typeface="Arial" panose="020B0604020202020204" pitchFamily="34" charset="0"/>
              </a:rPr>
              <a:t>L</a:t>
            </a:r>
            <a:r>
              <a:rPr lang="en-US" sz="1400" dirty="0" smtClean="0">
                <a:latin typeface="Arial" panose="020B0604020202020204" pitchFamily="34" charset="0"/>
                <a:ea typeface="Times" charset="0"/>
                <a:cs typeface="Arial" panose="020B0604020202020204" pitchFamily="34" charset="0"/>
              </a:rPr>
              <a:t>inked </a:t>
            </a:r>
            <a:r>
              <a:rPr lang="en-US" sz="1400" dirty="0">
                <a:latin typeface="Arial" panose="020B0604020202020204" pitchFamily="34" charset="0"/>
                <a:ea typeface="Times" charset="0"/>
                <a:cs typeface="Arial" panose="020B0604020202020204" pitchFamily="34" charset="0"/>
              </a:rPr>
              <a:t>to appropriate </a:t>
            </a:r>
            <a:r>
              <a:rPr lang="en-US" sz="1400" dirty="0" smtClean="0">
                <a:latin typeface="Arial" panose="020B0604020202020204" pitchFamily="34" charset="0"/>
                <a:ea typeface="Times" charset="0"/>
                <a:cs typeface="Arial" panose="020B0604020202020204" pitchFamily="34" charset="0"/>
              </a:rPr>
              <a:t>TUs </a:t>
            </a:r>
            <a:r>
              <a:rPr lang="en-US" sz="1400" dirty="0">
                <a:latin typeface="Arial" panose="020B0604020202020204" pitchFamily="34" charset="0"/>
                <a:ea typeface="Times" charset="0"/>
                <a:cs typeface="Arial" panose="020B0604020202020204" pitchFamily="34" charset="0"/>
              </a:rPr>
              <a:t>that </a:t>
            </a:r>
            <a:r>
              <a:rPr lang="en-US" sz="1400" dirty="0" smtClean="0">
                <a:latin typeface="Arial" panose="020B0604020202020204" pitchFamily="34" charset="0"/>
                <a:ea typeface="Times" charset="0"/>
                <a:cs typeface="Arial" panose="020B0604020202020204" pitchFamily="34" charset="0"/>
              </a:rPr>
              <a:t>would drive </a:t>
            </a:r>
            <a:r>
              <a:rPr lang="en-US" sz="1400" dirty="0">
                <a:latin typeface="Arial" panose="020B0604020202020204" pitchFamily="34" charset="0"/>
                <a:ea typeface="Times" charset="0"/>
                <a:cs typeface="Arial" panose="020B0604020202020204" pitchFamily="34" charset="0"/>
              </a:rPr>
              <a:t>the MAs. </a:t>
            </a:r>
            <a:endParaRPr lang="en-US" sz="1400" dirty="0" smtClean="0">
              <a:latin typeface="Arial" panose="020B0604020202020204" pitchFamily="34" charset="0"/>
              <a:ea typeface="Times" charset="0"/>
              <a:cs typeface="Arial" panose="020B0604020202020204" pitchFamily="34" charset="0"/>
            </a:endParaRPr>
          </a:p>
          <a:p>
            <a:pPr marL="1257300" lvl="2" indent="-342900">
              <a:lnSpc>
                <a:spcPct val="150000"/>
              </a:lnSpc>
              <a:buFont typeface="Wingdings" panose="05000000000000000000" pitchFamily="2" charset="2"/>
              <a:buChar char="v"/>
            </a:pPr>
            <a:r>
              <a:rPr lang="en-US" sz="1600" b="1" dirty="0">
                <a:latin typeface="Arial" panose="020B0604020202020204" pitchFamily="34" charset="0"/>
                <a:ea typeface="Times" charset="0"/>
                <a:cs typeface="Arial" panose="020B0604020202020204" pitchFamily="34" charset="0"/>
              </a:rPr>
              <a:t>Our Proposal &amp; Usage </a:t>
            </a:r>
            <a:r>
              <a:rPr lang="en-US" sz="1600" b="1" dirty="0" smtClean="0">
                <a:latin typeface="Arial" panose="020B0604020202020204" pitchFamily="34" charset="0"/>
                <a:ea typeface="Times" charset="0"/>
                <a:cs typeface="Arial" panose="020B0604020202020204" pitchFamily="34" charset="0"/>
              </a:rPr>
              <a:t>Scenario</a:t>
            </a:r>
          </a:p>
          <a:p>
            <a:pPr lvl="2">
              <a:lnSpc>
                <a:spcPct val="150000"/>
              </a:lnSpc>
            </a:pPr>
            <a:endParaRPr lang="en-US" sz="1600" dirty="0" smtClean="0">
              <a:solidFill>
                <a:prstClr val="black"/>
              </a:solidFill>
              <a:latin typeface="Arial" panose="020B0604020202020204" pitchFamily="34" charset="0"/>
              <a:ea typeface="Times" charset="0"/>
              <a:cs typeface="Arial" panose="020B0604020202020204" pitchFamily="34" charset="0"/>
            </a:endParaRPr>
          </a:p>
          <a:p>
            <a:pPr marL="914400" lvl="1" indent="-457200" eaLnBrk="0" hangingPunct="0">
              <a:buFont typeface="Wingdings" panose="05000000000000000000" pitchFamily="2" charset="2"/>
              <a:buChar char="q"/>
            </a:pPr>
            <a:r>
              <a:rPr lang="en-US" b="1" dirty="0">
                <a:solidFill>
                  <a:srgbClr val="00B050"/>
                </a:solidFill>
                <a:latin typeface="+mj-lt"/>
                <a:cs typeface="+mn-cs"/>
              </a:rPr>
              <a:t> </a:t>
            </a:r>
            <a:r>
              <a:rPr lang="en-US" sz="1600" b="1" dirty="0">
                <a:solidFill>
                  <a:srgbClr val="00B050"/>
                </a:solidFill>
                <a:latin typeface="Arial" panose="020B0604020202020204" pitchFamily="34" charset="0"/>
                <a:cs typeface="Arial" panose="020B0604020202020204" pitchFamily="34" charset="0"/>
              </a:rPr>
              <a:t>Future work</a:t>
            </a:r>
          </a:p>
          <a:p>
            <a:pPr marL="1371600" lvl="2" indent="-457200" eaLnBrk="0" hangingPunct="0">
              <a:lnSpc>
                <a:spcPct val="150000"/>
              </a:lnSpc>
              <a:spcBef>
                <a:spcPct val="20000"/>
              </a:spcBef>
              <a:buFont typeface="Wingdings" panose="05000000000000000000" pitchFamily="2" charset="2"/>
              <a:buChar char="Ø"/>
            </a:pPr>
            <a:r>
              <a:rPr lang="en-US" sz="1600" b="1" dirty="0">
                <a:solidFill>
                  <a:srgbClr val="00B050"/>
                </a:solidFill>
                <a:latin typeface="Arial" panose="020B0604020202020204" pitchFamily="34" charset="0"/>
                <a:cs typeface="Arial" panose="020B0604020202020204" pitchFamily="34" charset="0"/>
              </a:rPr>
              <a:t>Engineering our Proposal</a:t>
            </a:r>
          </a:p>
          <a:p>
            <a:pPr marL="1371600" lvl="2" indent="-457200" defTabSz="457200" eaLnBrk="0" hangingPunct="0">
              <a:lnSpc>
                <a:spcPct val="150000"/>
              </a:lnSpc>
              <a:spcBef>
                <a:spcPct val="20000"/>
              </a:spcBef>
              <a:buFont typeface="Wingdings" panose="05000000000000000000" pitchFamily="2" charset="2"/>
              <a:buChar char="Ø"/>
            </a:pPr>
            <a:r>
              <a:rPr lang="en-US" sz="1600" b="1" dirty="0">
                <a:solidFill>
                  <a:srgbClr val="00B050"/>
                </a:solidFill>
                <a:latin typeface="Arial" panose="020B0604020202020204" pitchFamily="34" charset="0"/>
                <a:cs typeface="Arial" panose="020B0604020202020204" pitchFamily="34" charset="0"/>
                <a:sym typeface="Arial"/>
              </a:rPr>
              <a:t>Evaluating the Prototype's Usability </a:t>
            </a:r>
          </a:p>
          <a:p>
            <a:pPr marL="1371600" lvl="2" indent="-457200" eaLnBrk="0" hangingPunct="0">
              <a:lnSpc>
                <a:spcPct val="150000"/>
              </a:lnSpc>
              <a:spcBef>
                <a:spcPct val="20000"/>
              </a:spcBef>
              <a:buFont typeface="Wingdings" panose="05000000000000000000" pitchFamily="2" charset="2"/>
              <a:buChar char="Ø"/>
            </a:pPr>
            <a:r>
              <a:rPr lang="en-US" sz="1600" b="1" dirty="0">
                <a:solidFill>
                  <a:srgbClr val="00B050"/>
                </a:solidFill>
                <a:latin typeface="Arial" panose="020B0604020202020204" pitchFamily="34" charset="0"/>
                <a:cs typeface="Arial" panose="020B0604020202020204" pitchFamily="34" charset="0"/>
              </a:rPr>
              <a:t>Be Used as an Educational -Aid </a:t>
            </a:r>
            <a:r>
              <a:rPr lang="en-US" sz="1600" b="1" dirty="0" smtClean="0">
                <a:solidFill>
                  <a:srgbClr val="00B050"/>
                </a:solidFill>
                <a:latin typeface="Arial" panose="020B0604020202020204" pitchFamily="34" charset="0"/>
                <a:cs typeface="Arial" panose="020B0604020202020204" pitchFamily="34" charset="0"/>
              </a:rPr>
              <a:t>Tool</a:t>
            </a:r>
            <a:endParaRPr lang="en-US" sz="1200" dirty="0">
              <a:solidFill>
                <a:prstClr val="black"/>
              </a:solidFill>
              <a:latin typeface="Arial" panose="020B0604020202020204" pitchFamily="34" charset="0"/>
              <a:ea typeface="Times" charset="0"/>
              <a:cs typeface="Arial" panose="020B0604020202020204" pitchFamily="34" charset="0"/>
            </a:endParaRPr>
          </a:p>
        </p:txBody>
      </p:sp>
    </p:spTree>
    <p:extLst>
      <p:ext uri="{BB962C8B-B14F-4D97-AF65-F5344CB8AC3E}">
        <p14:creationId xmlns:p14="http://schemas.microsoft.com/office/powerpoint/2010/main" val="3996086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en-GB" b="1" dirty="0" smtClean="0"/>
              <a:t>Thank you for your attention</a:t>
            </a:r>
            <a:endParaRPr lang="en-GB" b="1" dirty="0"/>
          </a:p>
        </p:txBody>
      </p:sp>
    </p:spTree>
    <p:extLst>
      <p:ext uri="{BB962C8B-B14F-4D97-AF65-F5344CB8AC3E}">
        <p14:creationId xmlns:p14="http://schemas.microsoft.com/office/powerpoint/2010/main" val="42418407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panose="020B0604020202020204" pitchFamily="34" charset="0"/>
                <a:cs typeface="Arial" panose="020B0604020202020204" pitchFamily="34" charset="0"/>
              </a:rPr>
              <a:t>Motivation </a:t>
            </a:r>
            <a:r>
              <a:rPr lang="en-GB" dirty="0" smtClean="0">
                <a:latin typeface="Arial" panose="020B0604020202020204" pitchFamily="34" charset="0"/>
                <a:cs typeface="Arial" panose="020B0604020202020204" pitchFamily="34" charset="0"/>
              </a:rPr>
              <a:t>&amp;</a:t>
            </a:r>
            <a:r>
              <a:rPr lang="fr-FR" dirty="0" smtClean="0">
                <a:latin typeface="Arial" panose="020B0604020202020204" pitchFamily="34" charset="0"/>
                <a:cs typeface="Arial" panose="020B0604020202020204" pitchFamily="34" charset="0"/>
              </a:rPr>
              <a:t> Challenges</a:t>
            </a:r>
            <a:endParaRPr lang="en-GB"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r>
              <a:rPr lang="en-US" dirty="0" smtClean="0"/>
              <a:t>2</a:t>
            </a:r>
            <a:endParaRPr lang="en-US" dirty="0"/>
          </a:p>
        </p:txBody>
      </p:sp>
      <p:sp>
        <p:nvSpPr>
          <p:cNvPr id="56" name="Rectangle 55"/>
          <p:cNvSpPr/>
          <p:nvPr/>
        </p:nvSpPr>
        <p:spPr>
          <a:xfrm>
            <a:off x="879030" y="3775238"/>
            <a:ext cx="1616860" cy="600164"/>
          </a:xfrm>
          <a:prstGeom prst="rect">
            <a:avLst/>
          </a:prstGeom>
        </p:spPr>
        <p:txBody>
          <a:bodyPr wrap="square">
            <a:spAutoFit/>
          </a:bodyPr>
          <a:lstStyle/>
          <a:p>
            <a:pPr algn="ctr"/>
            <a:r>
              <a:rPr lang="en-US" sz="1100" b="1" dirty="0" smtClean="0">
                <a:solidFill>
                  <a:srgbClr val="000000"/>
                </a:solidFill>
                <a:latin typeface="LinLibertineT"/>
              </a:rPr>
              <a:t>e.g. </a:t>
            </a:r>
            <a:r>
              <a:rPr lang="en-US" sz="1100" dirty="0" err="1" smtClean="0">
                <a:solidFill>
                  <a:srgbClr val="000000"/>
                </a:solidFill>
                <a:latin typeface="LinLibertineT"/>
              </a:rPr>
              <a:t>Modellers</a:t>
            </a:r>
            <a:endParaRPr lang="en-US" sz="1100" dirty="0" smtClean="0">
              <a:solidFill>
                <a:srgbClr val="000000"/>
              </a:solidFill>
              <a:latin typeface="LinLibertineT"/>
            </a:endParaRPr>
          </a:p>
          <a:p>
            <a:pPr algn="ctr"/>
            <a:r>
              <a:rPr lang="en-US" sz="1100" dirty="0">
                <a:solidFill>
                  <a:srgbClr val="000000"/>
                </a:solidFill>
                <a:latin typeface="LinLibertineT"/>
              </a:rPr>
              <a:t> </a:t>
            </a:r>
            <a:r>
              <a:rPr lang="en-US" sz="1100" dirty="0" smtClean="0">
                <a:solidFill>
                  <a:srgbClr val="000000"/>
                </a:solidFill>
                <a:latin typeface="LinLibertineT"/>
              </a:rPr>
              <a:t>             MT </a:t>
            </a:r>
            <a:r>
              <a:rPr lang="en-US" sz="1100" dirty="0">
                <a:solidFill>
                  <a:srgbClr val="000000"/>
                </a:solidFill>
                <a:latin typeface="LinLibertineT"/>
              </a:rPr>
              <a:t>D</a:t>
            </a:r>
            <a:r>
              <a:rPr lang="en-US" sz="1100" dirty="0" smtClean="0">
                <a:solidFill>
                  <a:srgbClr val="000000"/>
                </a:solidFill>
                <a:latin typeface="LinLibertineT"/>
              </a:rPr>
              <a:t>esigners</a:t>
            </a:r>
            <a:r>
              <a:rPr lang="en-US" sz="1100" dirty="0" smtClean="0"/>
              <a:t> </a:t>
            </a:r>
            <a:r>
              <a:rPr lang="en-US" sz="1100" dirty="0"/>
              <a:t/>
            </a:r>
            <a:br>
              <a:rPr lang="en-US" sz="1100" dirty="0"/>
            </a:br>
            <a:endParaRPr lang="en-US" sz="1100" dirty="0"/>
          </a:p>
        </p:txBody>
      </p:sp>
      <p:pic>
        <p:nvPicPr>
          <p:cNvPr id="61" name="Google Shape;58;p13"/>
          <p:cNvPicPr preferRelativeResize="0"/>
          <p:nvPr/>
        </p:nvPicPr>
        <p:blipFill>
          <a:blip r:embed="rId3">
            <a:alphaModFix/>
          </a:blip>
          <a:stretch>
            <a:fillRect/>
          </a:stretch>
        </p:blipFill>
        <p:spPr>
          <a:xfrm>
            <a:off x="2495890" y="3384535"/>
            <a:ext cx="542891" cy="491593"/>
          </a:xfrm>
          <a:prstGeom prst="rect">
            <a:avLst/>
          </a:prstGeom>
          <a:noFill/>
          <a:ln>
            <a:noFill/>
          </a:ln>
        </p:spPr>
      </p:pic>
      <p:pic>
        <p:nvPicPr>
          <p:cNvPr id="62" name="Google Shape;70;p13"/>
          <p:cNvPicPr preferRelativeResize="0"/>
          <p:nvPr/>
        </p:nvPicPr>
        <p:blipFill>
          <a:blip r:embed="rId4">
            <a:alphaModFix/>
          </a:blip>
          <a:stretch>
            <a:fillRect/>
          </a:stretch>
        </p:blipFill>
        <p:spPr>
          <a:xfrm>
            <a:off x="1187624" y="2864756"/>
            <a:ext cx="1084483" cy="1184307"/>
          </a:xfrm>
          <a:prstGeom prst="rect">
            <a:avLst/>
          </a:prstGeom>
          <a:noFill/>
          <a:ln>
            <a:noFill/>
          </a:ln>
        </p:spPr>
      </p:pic>
      <p:sp>
        <p:nvSpPr>
          <p:cNvPr id="63" name="Bulle ronde 62"/>
          <p:cNvSpPr/>
          <p:nvPr/>
        </p:nvSpPr>
        <p:spPr>
          <a:xfrm>
            <a:off x="638676" y="1768386"/>
            <a:ext cx="2499835" cy="947977"/>
          </a:xfrm>
          <a:prstGeom prst="wedgeEllipseCallout">
            <a:avLst>
              <a:gd name="adj1" fmla="val -14906"/>
              <a:gd name="adj2" fmla="val 89509"/>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400" dirty="0" smtClean="0">
              <a:solidFill>
                <a:srgbClr val="000000"/>
              </a:solidFill>
              <a:latin typeface="LinLibertineT"/>
            </a:endParaRPr>
          </a:p>
          <a:p>
            <a:pPr algn="ctr"/>
            <a:r>
              <a:rPr lang="en-US" sz="1400" dirty="0" smtClean="0">
                <a:solidFill>
                  <a:srgbClr val="000000"/>
                </a:solidFill>
                <a:latin typeface="LinLibertineT"/>
              </a:rPr>
              <a:t>An </a:t>
            </a:r>
            <a:r>
              <a:rPr lang="en-US" sz="1400" b="1" u="sng" dirty="0">
                <a:solidFill>
                  <a:srgbClr val="000000"/>
                </a:solidFill>
                <a:latin typeface="LinLibertineT"/>
              </a:rPr>
              <a:t>insurance</a:t>
            </a:r>
            <a:r>
              <a:rPr lang="en-US" sz="1400" dirty="0">
                <a:solidFill>
                  <a:srgbClr val="000000"/>
                </a:solidFill>
                <a:latin typeface="LinLibertineT"/>
              </a:rPr>
              <a:t> that their models </a:t>
            </a:r>
            <a:r>
              <a:rPr lang="en-US" sz="1400" u="sng" dirty="0">
                <a:solidFill>
                  <a:srgbClr val="000000"/>
                </a:solidFill>
                <a:latin typeface="LinLibertineT"/>
              </a:rPr>
              <a:t>behave</a:t>
            </a:r>
            <a:r>
              <a:rPr lang="en-US" sz="1400" dirty="0">
                <a:solidFill>
                  <a:srgbClr val="000000"/>
                </a:solidFill>
                <a:latin typeface="LinLibertineT"/>
              </a:rPr>
              <a:t> as expected</a:t>
            </a:r>
            <a:r>
              <a:rPr lang="en-US" sz="1400" dirty="0"/>
              <a:t> </a:t>
            </a:r>
          </a:p>
          <a:p>
            <a:pPr algn="ctr"/>
            <a:endParaRPr lang="en-US" sz="1400" dirty="0"/>
          </a:p>
        </p:txBody>
      </p:sp>
      <p:sp>
        <p:nvSpPr>
          <p:cNvPr id="68" name="ZoneTexte 67"/>
          <p:cNvSpPr txBox="1"/>
          <p:nvPr/>
        </p:nvSpPr>
        <p:spPr>
          <a:xfrm>
            <a:off x="4591727" y="1317828"/>
            <a:ext cx="4237820" cy="369332"/>
          </a:xfrm>
          <a:prstGeom prst="rect">
            <a:avLst/>
          </a:prstGeom>
          <a:noFill/>
        </p:spPr>
        <p:txBody>
          <a:bodyPr wrap="square" rtlCol="0">
            <a:spAutoFit/>
          </a:bodyPr>
          <a:lstStyle/>
          <a:p>
            <a:pPr algn="ctr"/>
            <a:r>
              <a:rPr lang="fr-BE" sz="1800" b="1" dirty="0"/>
              <a:t>Model Transformation Background</a:t>
            </a:r>
            <a:endParaRPr lang="en-US" sz="1800" b="1" dirty="0"/>
          </a:p>
        </p:txBody>
      </p:sp>
      <p:sp>
        <p:nvSpPr>
          <p:cNvPr id="69" name="Rectangle 68"/>
          <p:cNvSpPr/>
          <p:nvPr/>
        </p:nvSpPr>
        <p:spPr>
          <a:xfrm>
            <a:off x="971600" y="4528119"/>
            <a:ext cx="7282523" cy="646331"/>
          </a:xfrm>
          <a:prstGeom prst="rect">
            <a:avLst/>
          </a:prstGeom>
          <a:ln>
            <a:noFill/>
          </a:ln>
        </p:spPr>
        <p:txBody>
          <a:bodyPr wrap="square">
            <a:spAutoFit/>
          </a:bodyPr>
          <a:lstStyle/>
          <a:p>
            <a:r>
              <a:rPr lang="en-US" sz="1800" dirty="0" smtClean="0"/>
              <a:t>What </a:t>
            </a:r>
            <a:r>
              <a:rPr lang="en-US" sz="1800" dirty="0"/>
              <a:t>is going on during a </a:t>
            </a:r>
            <a:r>
              <a:rPr lang="en-US" sz="1800" dirty="0" smtClean="0"/>
              <a:t>Model Transformation (MT) ?</a:t>
            </a:r>
          </a:p>
          <a:p>
            <a:r>
              <a:rPr lang="en-US" sz="1800" dirty="0" smtClean="0"/>
              <a:t> </a:t>
            </a:r>
            <a:r>
              <a:rPr lang="en-US" sz="1800" dirty="0" smtClean="0">
                <a:latin typeface="Cambria" panose="02040503050406030204" pitchFamily="18" charset="0"/>
                <a:ea typeface="Cambria" panose="02040503050406030204" pitchFamily="18" charset="0"/>
              </a:rPr>
              <a:t>⟹ </a:t>
            </a:r>
            <a:r>
              <a:rPr lang="en-US" sz="1800" b="1" dirty="0" smtClean="0">
                <a:solidFill>
                  <a:srgbClr val="0066FF"/>
                </a:solidFill>
              </a:rPr>
              <a:t>Model </a:t>
            </a:r>
            <a:r>
              <a:rPr lang="en-US" sz="1800" b="1" dirty="0">
                <a:solidFill>
                  <a:srgbClr val="0066FF"/>
                </a:solidFill>
              </a:rPr>
              <a:t>Animation (MA</a:t>
            </a:r>
            <a:r>
              <a:rPr lang="en-US" sz="1800" b="1" dirty="0" smtClean="0">
                <a:solidFill>
                  <a:srgbClr val="0066FF"/>
                </a:solidFill>
              </a:rPr>
              <a:t>) </a:t>
            </a:r>
          </a:p>
        </p:txBody>
      </p:sp>
      <p:sp>
        <p:nvSpPr>
          <p:cNvPr id="14" name="ZoneTexte 13"/>
          <p:cNvSpPr txBox="1"/>
          <p:nvPr/>
        </p:nvSpPr>
        <p:spPr>
          <a:xfrm>
            <a:off x="1259632" y="5642573"/>
            <a:ext cx="5616624" cy="584775"/>
          </a:xfrm>
          <a:prstGeom prst="rect">
            <a:avLst/>
          </a:prstGeom>
          <a:noFill/>
          <a:ln w="19050">
            <a:solidFill>
              <a:schemeClr val="tx1"/>
            </a:solidFill>
          </a:ln>
        </p:spPr>
        <p:txBody>
          <a:bodyPr wrap="square" rtlCol="0">
            <a:spAutoFit/>
          </a:bodyPr>
          <a:lstStyle/>
          <a:p>
            <a:pPr marL="285750" indent="-285750">
              <a:buFont typeface="Wingdings" panose="05000000000000000000" pitchFamily="2" charset="2"/>
              <a:buChar char="ü"/>
            </a:pPr>
            <a:r>
              <a:rPr lang="en-US" sz="1400" b="1" dirty="0"/>
              <a:t>Guidelines</a:t>
            </a:r>
            <a:r>
              <a:rPr lang="en-US" sz="1400" dirty="0"/>
              <a:t> for </a:t>
            </a:r>
            <a:r>
              <a:rPr lang="en-US" sz="1400" dirty="0" smtClean="0"/>
              <a:t>DSL </a:t>
            </a:r>
            <a:r>
              <a:rPr lang="en-US" sz="1400" dirty="0"/>
              <a:t>testing, debugging, and formal verification </a:t>
            </a:r>
            <a:endParaRPr lang="en-US" sz="1400" b="1" dirty="0" smtClean="0">
              <a:latin typeface="Ebrima" panose="02000000000000000000" pitchFamily="2" charset="0"/>
              <a:ea typeface="Ebrima" panose="02000000000000000000" pitchFamily="2" charset="0"/>
              <a:cs typeface="Ebrima" panose="02000000000000000000" pitchFamily="2" charset="0"/>
            </a:endParaRPr>
          </a:p>
          <a:p>
            <a:r>
              <a:rPr lang="en-US" sz="1400" b="1" dirty="0" smtClean="0">
                <a:latin typeface="Cambria Math" panose="02040503050406030204" pitchFamily="18" charset="0"/>
                <a:ea typeface="Cambria Math" panose="02040503050406030204" pitchFamily="18" charset="0"/>
                <a:cs typeface="Ebrima" panose="02000000000000000000" pitchFamily="2" charset="0"/>
              </a:rPr>
              <a:t>⤍    </a:t>
            </a:r>
            <a:r>
              <a:rPr lang="en-US" sz="1400" b="1" dirty="0" smtClean="0">
                <a:latin typeface="Ebrima" panose="02000000000000000000" pitchFamily="2" charset="0"/>
                <a:ea typeface="Ebrima" panose="02000000000000000000" pitchFamily="2" charset="0"/>
                <a:cs typeface="Ebrima" panose="02000000000000000000" pitchFamily="2" charset="0"/>
              </a:rPr>
              <a:t>Model </a:t>
            </a:r>
            <a:r>
              <a:rPr lang="en-US" sz="1400" b="1" dirty="0">
                <a:latin typeface="Ebrima" panose="02000000000000000000" pitchFamily="2" charset="0"/>
                <a:ea typeface="Ebrima" panose="02000000000000000000" pitchFamily="2" charset="0"/>
                <a:cs typeface="Ebrima" panose="02000000000000000000" pitchFamily="2" charset="0"/>
              </a:rPr>
              <a:t>Animation (MA) </a:t>
            </a:r>
            <a:r>
              <a:rPr lang="en-US" sz="1400" dirty="0" smtClean="0"/>
              <a:t>has </a:t>
            </a:r>
            <a:r>
              <a:rPr lang="en-US" sz="1400" dirty="0"/>
              <a:t>received way </a:t>
            </a:r>
            <a:r>
              <a:rPr lang="en-US" sz="1400" dirty="0">
                <a:solidFill>
                  <a:srgbClr val="FF0000"/>
                </a:solidFill>
              </a:rPr>
              <a:t>less </a:t>
            </a:r>
            <a:r>
              <a:rPr lang="en-US" sz="1400" dirty="0" smtClean="0">
                <a:solidFill>
                  <a:srgbClr val="FF0000"/>
                </a:solidFill>
              </a:rPr>
              <a:t>attention</a:t>
            </a:r>
            <a:r>
              <a:rPr lang="en-US" sz="1400" dirty="0"/>
              <a:t> </a:t>
            </a:r>
            <a:r>
              <a:rPr lang="en-US" sz="1800" dirty="0" smtClean="0">
                <a:solidFill>
                  <a:srgbClr val="FF0000"/>
                </a:solidFill>
                <a:sym typeface="Wingdings" panose="05000000000000000000" pitchFamily="2" charset="2"/>
              </a:rPr>
              <a:t></a:t>
            </a:r>
            <a:endParaRPr lang="en-US" sz="1800" dirty="0">
              <a:solidFill>
                <a:srgbClr val="FF0000"/>
              </a:solidFill>
            </a:endParaRPr>
          </a:p>
        </p:txBody>
      </p:sp>
      <p:cxnSp>
        <p:nvCxnSpPr>
          <p:cNvPr id="15" name="Connecteur en arc 14"/>
          <p:cNvCxnSpPr/>
          <p:nvPr/>
        </p:nvCxnSpPr>
        <p:spPr>
          <a:xfrm>
            <a:off x="3138511" y="3717032"/>
            <a:ext cx="3612681" cy="332031"/>
          </a:xfrm>
          <a:prstGeom prst="curvedConnector4">
            <a:avLst>
              <a:gd name="adj1" fmla="val 25347"/>
              <a:gd name="adj2" fmla="val 168849"/>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3491880" y="3890654"/>
            <a:ext cx="1800000" cy="430887"/>
          </a:xfrm>
          <a:prstGeom prst="rect">
            <a:avLst/>
          </a:prstGeom>
          <a:solidFill>
            <a:schemeClr val="bg1"/>
          </a:solidFill>
        </p:spPr>
        <p:txBody>
          <a:bodyPr wrap="square" lIns="0" tIns="0" rIns="0" bIns="0">
            <a:spAutoFit/>
          </a:bodyPr>
          <a:lstStyle/>
          <a:p>
            <a:r>
              <a:rPr lang="en-US" sz="1400" dirty="0">
                <a:solidFill>
                  <a:srgbClr val="000000"/>
                </a:solidFill>
                <a:latin typeface="Centaur" panose="02030504050205020304" pitchFamily="18" charset="0"/>
                <a:ea typeface="+mn-ea"/>
                <a:cs typeface="Arial" panose="020B0604020202020204" pitchFamily="34" charset="0"/>
              </a:rPr>
              <a:t>Understanding, Tracing,   Monitoring,  Debugging</a:t>
            </a:r>
          </a:p>
        </p:txBody>
      </p:sp>
      <p:sp>
        <p:nvSpPr>
          <p:cNvPr id="31" name="TextBox 4"/>
          <p:cNvSpPr txBox="1"/>
          <p:nvPr/>
        </p:nvSpPr>
        <p:spPr>
          <a:xfrm>
            <a:off x="7522092" y="2787126"/>
            <a:ext cx="658638"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err="1">
                <a:solidFill>
                  <a:prstClr val="black"/>
                </a:solidFill>
                <a:latin typeface="Comic Sans MS" panose="030F0702030302020204" pitchFamily="66" charset="0"/>
                <a:ea typeface="+mn-ea"/>
                <a:cs typeface="+mn-cs"/>
              </a:rPr>
              <a:t>MM</a:t>
            </a:r>
            <a:r>
              <a:rPr lang="fr-FR" sz="1350" baseline="-25000" dirty="0" err="1">
                <a:solidFill>
                  <a:prstClr val="black"/>
                </a:solidFill>
                <a:latin typeface="Times New Roman" panose="02020603050405020304" pitchFamily="18" charset="0"/>
                <a:ea typeface="+mn-ea"/>
                <a:cs typeface="Times New Roman" panose="02020603050405020304" pitchFamily="18" charset="0"/>
              </a:rPr>
              <a:t>tgt</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32" name="TextBox 5"/>
          <p:cNvSpPr txBox="1"/>
          <p:nvPr/>
        </p:nvSpPr>
        <p:spPr>
          <a:xfrm>
            <a:off x="5292080" y="2786135"/>
            <a:ext cx="656403"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err="1">
                <a:solidFill>
                  <a:prstClr val="black"/>
                </a:solidFill>
                <a:latin typeface="Comic Sans MS" panose="030F0702030302020204" pitchFamily="66" charset="0"/>
                <a:ea typeface="+mn-ea"/>
                <a:cs typeface="+mn-cs"/>
              </a:rPr>
              <a:t>MM</a:t>
            </a:r>
            <a:r>
              <a:rPr lang="fr-FR" sz="1350" baseline="-25000" dirty="0" err="1">
                <a:solidFill>
                  <a:prstClr val="black"/>
                </a:solidFill>
                <a:latin typeface="Times New Roman" panose="02020603050405020304" pitchFamily="18" charset="0"/>
                <a:ea typeface="+mn-ea"/>
                <a:cs typeface="Times New Roman" panose="02020603050405020304" pitchFamily="18" charset="0"/>
              </a:rPr>
              <a:t>src</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33" name="TextBox 6"/>
          <p:cNvSpPr txBox="1"/>
          <p:nvPr/>
        </p:nvSpPr>
        <p:spPr>
          <a:xfrm>
            <a:off x="5377635" y="3356784"/>
            <a:ext cx="426831"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M</a:t>
            </a:r>
            <a:r>
              <a:rPr lang="fr-FR" sz="1350" baseline="-25000" dirty="0">
                <a:solidFill>
                  <a:prstClr val="black"/>
                </a:solidFill>
                <a:latin typeface="Times New Roman" panose="02020603050405020304" pitchFamily="18" charset="0"/>
                <a:ea typeface="+mn-ea"/>
                <a:cs typeface="Times New Roman" panose="02020603050405020304" pitchFamily="18" charset="0"/>
              </a:rPr>
              <a:t>in</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34" name="TextBox 7"/>
          <p:cNvSpPr txBox="1"/>
          <p:nvPr/>
        </p:nvSpPr>
        <p:spPr>
          <a:xfrm>
            <a:off x="7585769" y="3356784"/>
            <a:ext cx="594961"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M</a:t>
            </a:r>
            <a:r>
              <a:rPr lang="fr-FR" sz="1350" baseline="-25000" dirty="0">
                <a:solidFill>
                  <a:prstClr val="black"/>
                </a:solidFill>
                <a:latin typeface="Times New Roman" panose="02020603050405020304" pitchFamily="18" charset="0"/>
                <a:ea typeface="+mn-ea"/>
                <a:cs typeface="Times New Roman" panose="02020603050405020304" pitchFamily="18" charset="0"/>
              </a:rPr>
              <a:t>out</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35" name="Rounded Rectangle 14"/>
          <p:cNvSpPr/>
          <p:nvPr/>
        </p:nvSpPr>
        <p:spPr>
          <a:xfrm>
            <a:off x="6146195" y="2750184"/>
            <a:ext cx="1095682" cy="348902"/>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fr-FR" sz="1050" dirty="0">
                <a:solidFill>
                  <a:prstClr val="black"/>
                </a:solidFill>
                <a:latin typeface="Calibri" panose="020F0502020204030204"/>
              </a:rPr>
              <a:t>Transformation </a:t>
            </a:r>
            <a:r>
              <a:rPr lang="fr-FR" sz="1050" dirty="0" err="1">
                <a:solidFill>
                  <a:prstClr val="black"/>
                </a:solidFill>
                <a:latin typeface="Calibri" panose="020F0502020204030204"/>
              </a:rPr>
              <a:t>Specification</a:t>
            </a:r>
            <a:endParaRPr lang="fr-FR" sz="1050" dirty="0">
              <a:solidFill>
                <a:prstClr val="black"/>
              </a:solidFill>
              <a:latin typeface="Calibri" panose="020F0502020204030204"/>
            </a:endParaRPr>
          </a:p>
        </p:txBody>
      </p:sp>
      <p:cxnSp>
        <p:nvCxnSpPr>
          <p:cNvPr id="36" name="Straight Arrow Connector 16"/>
          <p:cNvCxnSpPr>
            <a:stCxn id="35" idx="3"/>
            <a:endCxn id="31" idx="1"/>
          </p:cNvCxnSpPr>
          <p:nvPr/>
        </p:nvCxnSpPr>
        <p:spPr>
          <a:xfrm>
            <a:off x="7241877" y="2924636"/>
            <a:ext cx="280214" cy="99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17"/>
          <p:cNvCxnSpPr>
            <a:stCxn id="35" idx="1"/>
            <a:endCxn id="32" idx="3"/>
          </p:cNvCxnSpPr>
          <p:nvPr/>
        </p:nvCxnSpPr>
        <p:spPr>
          <a:xfrm flipH="1" flipV="1">
            <a:off x="5865980" y="2924635"/>
            <a:ext cx="280215" cy="1"/>
          </a:xfrm>
          <a:prstGeom prst="straightConnector1">
            <a:avLst/>
          </a:prstGeom>
          <a:ln w="381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38" name="Rounded Rectangle 20"/>
          <p:cNvSpPr/>
          <p:nvPr/>
        </p:nvSpPr>
        <p:spPr>
          <a:xfrm>
            <a:off x="6145677" y="3273537"/>
            <a:ext cx="1096200" cy="443495"/>
          </a:xfrm>
          <a:prstGeom prst="roundRect">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r>
              <a:rPr lang="fr-FR" sz="1050" dirty="0">
                <a:solidFill>
                  <a:prstClr val="black"/>
                </a:solidFill>
                <a:latin typeface="Calibri" panose="020F0502020204030204"/>
              </a:rPr>
              <a:t>Transformation </a:t>
            </a:r>
            <a:r>
              <a:rPr lang="fr-FR" sz="1050" dirty="0" err="1">
                <a:solidFill>
                  <a:prstClr val="black"/>
                </a:solidFill>
                <a:latin typeface="Calibri" panose="020F0502020204030204"/>
              </a:rPr>
              <a:t>Execution</a:t>
            </a:r>
            <a:endParaRPr lang="fr-FR" sz="1050" dirty="0">
              <a:solidFill>
                <a:prstClr val="black"/>
              </a:solidFill>
              <a:latin typeface="Calibri" panose="020F0502020204030204"/>
            </a:endParaRPr>
          </a:p>
        </p:txBody>
      </p:sp>
      <p:cxnSp>
        <p:nvCxnSpPr>
          <p:cNvPr id="39" name="Straight Arrow Connector 21"/>
          <p:cNvCxnSpPr>
            <a:stCxn id="38" idx="3"/>
            <a:endCxn id="34" idx="1"/>
          </p:cNvCxnSpPr>
          <p:nvPr/>
        </p:nvCxnSpPr>
        <p:spPr>
          <a:xfrm>
            <a:off x="7241877" y="3495284"/>
            <a:ext cx="343893" cy="0"/>
          </a:xfrm>
          <a:prstGeom prst="straightConnector1">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24"/>
          <p:cNvCxnSpPr>
            <a:stCxn id="38" idx="1"/>
            <a:endCxn id="33" idx="3"/>
          </p:cNvCxnSpPr>
          <p:nvPr/>
        </p:nvCxnSpPr>
        <p:spPr>
          <a:xfrm flipH="1">
            <a:off x="5780422" y="3495284"/>
            <a:ext cx="365255" cy="0"/>
          </a:xfrm>
          <a:prstGeom prst="straightConnector1">
            <a:avLst/>
          </a:prstGeom>
          <a:ln w="38100">
            <a:solidFill>
              <a:schemeClr val="tx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41" name="Isosceles Triangle 27"/>
          <p:cNvSpPr>
            <a:spLocks noChangeAspect="1"/>
          </p:cNvSpPr>
          <p:nvPr/>
        </p:nvSpPr>
        <p:spPr>
          <a:xfrm>
            <a:off x="5498029" y="3116793"/>
            <a:ext cx="162000" cy="17581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GB" sz="1350">
              <a:solidFill>
                <a:prstClr val="white"/>
              </a:solidFill>
              <a:latin typeface="Calibri" panose="020F0502020204030204"/>
            </a:endParaRPr>
          </a:p>
        </p:txBody>
      </p:sp>
      <p:sp>
        <p:nvSpPr>
          <p:cNvPr id="42" name="Rounded Rectangle 28"/>
          <p:cNvSpPr/>
          <p:nvPr/>
        </p:nvSpPr>
        <p:spPr>
          <a:xfrm>
            <a:off x="6173928" y="2028866"/>
            <a:ext cx="1039698" cy="362679"/>
          </a:xfrm>
          <a:prstGeom prst="roundRect">
            <a:avLst/>
          </a:prstGeom>
          <a:noFill/>
          <a:ln w="508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685800" fontAlgn="auto">
              <a:spcBef>
                <a:spcPts val="0"/>
              </a:spcBef>
              <a:spcAft>
                <a:spcPts val="0"/>
              </a:spcAft>
            </a:pPr>
            <a:r>
              <a:rPr lang="fr-FR" sz="1050" dirty="0">
                <a:solidFill>
                  <a:prstClr val="black"/>
                </a:solidFill>
                <a:latin typeface="Calibri" panose="020F0502020204030204"/>
              </a:rPr>
              <a:t>Transformation </a:t>
            </a:r>
            <a:r>
              <a:rPr lang="fr-FR" sz="1050" dirty="0" err="1">
                <a:solidFill>
                  <a:prstClr val="black"/>
                </a:solidFill>
                <a:latin typeface="Calibri" panose="020F0502020204030204"/>
              </a:rPr>
              <a:t>Language</a:t>
            </a:r>
            <a:endParaRPr lang="fr-FR" sz="1050" dirty="0">
              <a:solidFill>
                <a:prstClr val="black"/>
              </a:solidFill>
              <a:latin typeface="Calibri" panose="020F0502020204030204"/>
            </a:endParaRPr>
          </a:p>
        </p:txBody>
      </p:sp>
      <p:sp>
        <p:nvSpPr>
          <p:cNvPr id="43" name="Isosceles Triangle 29"/>
          <p:cNvSpPr>
            <a:spLocks noChangeAspect="1"/>
          </p:cNvSpPr>
          <p:nvPr/>
        </p:nvSpPr>
        <p:spPr>
          <a:xfrm>
            <a:off x="6612777" y="2482956"/>
            <a:ext cx="162000" cy="17581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GB" sz="1350">
              <a:solidFill>
                <a:prstClr val="white"/>
              </a:solidFill>
              <a:latin typeface="Calibri" panose="020F0502020204030204"/>
            </a:endParaRPr>
          </a:p>
        </p:txBody>
      </p:sp>
      <p:sp>
        <p:nvSpPr>
          <p:cNvPr id="44" name="Isosceles Triangle 30"/>
          <p:cNvSpPr>
            <a:spLocks noChangeAspect="1"/>
          </p:cNvSpPr>
          <p:nvPr/>
        </p:nvSpPr>
        <p:spPr>
          <a:xfrm>
            <a:off x="7724845" y="3109065"/>
            <a:ext cx="162000" cy="17581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GB" sz="1350">
              <a:solidFill>
                <a:prstClr val="white"/>
              </a:solidFill>
              <a:latin typeface="Calibri" panose="020F0502020204030204"/>
            </a:endParaRPr>
          </a:p>
        </p:txBody>
      </p:sp>
    </p:spTree>
    <p:extLst>
      <p:ext uri="{BB962C8B-B14F-4D97-AF65-F5344CB8AC3E}">
        <p14:creationId xmlns:p14="http://schemas.microsoft.com/office/powerpoint/2010/main" val="3373665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Arial" panose="020B0604020202020204" pitchFamily="34" charset="0"/>
                <a:cs typeface="Arial" panose="020B0604020202020204" pitchFamily="34" charset="0"/>
              </a:rPr>
              <a:t>Motivation </a:t>
            </a:r>
            <a:r>
              <a:rPr lang="en-GB" dirty="0">
                <a:latin typeface="Arial" panose="020B0604020202020204" pitchFamily="34" charset="0"/>
                <a:cs typeface="Arial" panose="020B0604020202020204" pitchFamily="34" charset="0"/>
              </a:rPr>
              <a:t>&amp;</a:t>
            </a:r>
            <a:r>
              <a:rPr lang="fr-FR" dirty="0">
                <a:latin typeface="Arial" panose="020B0604020202020204" pitchFamily="34" charset="0"/>
                <a:cs typeface="Arial" panose="020B0604020202020204" pitchFamily="34" charset="0"/>
              </a:rPr>
              <a:t> Challenges</a:t>
            </a:r>
            <a:endParaRPr lang="en-GB"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3</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33" name="ZoneTexte 32"/>
          <p:cNvSpPr txBox="1"/>
          <p:nvPr/>
        </p:nvSpPr>
        <p:spPr>
          <a:xfrm>
            <a:off x="395502" y="4149080"/>
            <a:ext cx="4608545" cy="2523768"/>
          </a:xfrm>
          <a:prstGeom prst="rect">
            <a:avLst/>
          </a:prstGeom>
          <a:noFill/>
        </p:spPr>
        <p:txBody>
          <a:bodyPr wrap="square" rtlCol="0">
            <a:spAutoFit/>
          </a:bodyPr>
          <a:lstStyle/>
          <a:p>
            <a:pPr marL="342900" indent="-342900">
              <a:buFont typeface="Wingdings" panose="05000000000000000000" pitchFamily="2" charset="2"/>
              <a:buChar char="§"/>
            </a:pPr>
            <a:r>
              <a:rPr lang="fr-BE" b="1" dirty="0" err="1">
                <a:solidFill>
                  <a:srgbClr val="0066FF"/>
                </a:solidFill>
              </a:rPr>
              <a:t>Required</a:t>
            </a:r>
            <a:r>
              <a:rPr lang="fr-BE" b="1" dirty="0">
                <a:solidFill>
                  <a:srgbClr val="0066FF"/>
                </a:solidFill>
              </a:rPr>
              <a:t> </a:t>
            </a:r>
            <a:r>
              <a:rPr lang="fr-BE" b="1" dirty="0" smtClean="0">
                <a:solidFill>
                  <a:srgbClr val="0066FF"/>
                </a:solidFill>
              </a:rPr>
              <a:t>Components of MA</a:t>
            </a:r>
          </a:p>
          <a:p>
            <a:pPr marL="800100" lvl="1" indent="-342900">
              <a:lnSpc>
                <a:spcPct val="200000"/>
              </a:lnSpc>
              <a:buFont typeface="Wingdings" panose="05000000000000000000" pitchFamily="2" charset="2"/>
              <a:buChar char="ü"/>
            </a:pPr>
            <a:r>
              <a:rPr lang="fr-FR" sz="1200" dirty="0"/>
              <a:t>Concret </a:t>
            </a:r>
            <a:r>
              <a:rPr lang="fr-FR" sz="1200" dirty="0" err="1"/>
              <a:t>Syntax</a:t>
            </a:r>
            <a:r>
              <a:rPr lang="fr-FR" sz="1200" dirty="0"/>
              <a:t> (CS) of </a:t>
            </a:r>
            <a:r>
              <a:rPr lang="fr-FR" sz="1200" dirty="0" smtClean="0"/>
              <a:t>MM  </a:t>
            </a:r>
            <a:r>
              <a:rPr lang="en-US" sz="1200" dirty="0" smtClean="0">
                <a:solidFill>
                  <a:srgbClr val="000000"/>
                </a:solidFill>
                <a:latin typeface="Times-Roman"/>
                <a:ea typeface="Calibri" panose="020F0502020204030204" pitchFamily="34" charset="0"/>
                <a:cs typeface="Times New Roman" panose="02020603050405020304" pitchFamily="18" charset="0"/>
              </a:rPr>
              <a:t>(</a:t>
            </a:r>
            <a:r>
              <a:rPr lang="en-US" sz="1200" dirty="0">
                <a:solidFill>
                  <a:srgbClr val="000000"/>
                </a:solidFill>
                <a:latin typeface="Times-Roman"/>
                <a:ea typeface="Calibri" panose="020F0502020204030204" pitchFamily="34" charset="0"/>
                <a:cs typeface="Times New Roman" panose="02020603050405020304" pitchFamily="18" charset="0"/>
              </a:rPr>
              <a:t>a.k.a. notation</a:t>
            </a:r>
            <a:r>
              <a:rPr lang="en-US" sz="1200" dirty="0" smtClean="0">
                <a:solidFill>
                  <a:srgbClr val="000000"/>
                </a:solidFill>
                <a:latin typeface="Times-Roman"/>
                <a:ea typeface="Calibri" panose="020F0502020204030204" pitchFamily="34" charset="0"/>
                <a:cs typeface="Times New Roman" panose="02020603050405020304" pitchFamily="18" charset="0"/>
              </a:rPr>
              <a:t>)</a:t>
            </a:r>
            <a:endParaRPr lang="fr-FR" sz="1200" dirty="0"/>
          </a:p>
          <a:p>
            <a:pPr marL="800100" lvl="1" indent="-342900">
              <a:lnSpc>
                <a:spcPct val="200000"/>
              </a:lnSpc>
              <a:buFont typeface="Wingdings" panose="05000000000000000000" pitchFamily="2" charset="2"/>
              <a:buChar char="ü"/>
            </a:pPr>
            <a:r>
              <a:rPr lang="fr-FR" sz="1200" dirty="0" err="1"/>
              <a:t>Visualize</a:t>
            </a:r>
            <a:r>
              <a:rPr lang="fr-FR" sz="1200" dirty="0"/>
              <a:t> M as </a:t>
            </a:r>
            <a:r>
              <a:rPr lang="fr-FR" sz="1200" dirty="0" err="1"/>
              <a:t>graphical</a:t>
            </a:r>
            <a:r>
              <a:rPr lang="fr-FR" sz="1200" dirty="0"/>
              <a:t> Model </a:t>
            </a:r>
            <a:r>
              <a:rPr lang="fr-FR" sz="1400" dirty="0"/>
              <a:t>M</a:t>
            </a:r>
            <a:r>
              <a:rPr lang="fr-FR" sz="1600" baseline="-25000" dirty="0"/>
              <a:t>CS</a:t>
            </a:r>
            <a:endParaRPr lang="en-US" sz="1600" dirty="0"/>
          </a:p>
          <a:p>
            <a:pPr marL="800100" lvl="1" indent="-342900">
              <a:lnSpc>
                <a:spcPct val="200000"/>
              </a:lnSpc>
              <a:buFont typeface="Wingdings" panose="05000000000000000000" pitchFamily="2" charset="2"/>
              <a:buChar char="ü"/>
            </a:pPr>
            <a:r>
              <a:rPr lang="en-US" sz="1200" dirty="0"/>
              <a:t>Simulation MT (Specification) </a:t>
            </a:r>
          </a:p>
          <a:p>
            <a:pPr marL="800100" lvl="1" indent="-342900">
              <a:lnSpc>
                <a:spcPct val="200000"/>
              </a:lnSpc>
              <a:buFont typeface="Wingdings" panose="05000000000000000000" pitchFamily="2" charset="2"/>
              <a:buChar char="Ø"/>
            </a:pPr>
            <a:r>
              <a:rPr lang="en-US" sz="1200" dirty="0"/>
              <a:t>Computing steps are visually </a:t>
            </a:r>
            <a:r>
              <a:rPr lang="en-US" sz="1200" b="1" dirty="0"/>
              <a:t>rendered</a:t>
            </a:r>
            <a:r>
              <a:rPr lang="en-US" sz="1200" dirty="0"/>
              <a:t> over </a:t>
            </a:r>
            <a:r>
              <a:rPr lang="fr-FR" sz="1100" dirty="0"/>
              <a:t>M</a:t>
            </a:r>
            <a:r>
              <a:rPr lang="fr-FR" sz="1200" baseline="-25000" dirty="0"/>
              <a:t>CS</a:t>
            </a:r>
            <a:endParaRPr lang="en-US" sz="1200" dirty="0"/>
          </a:p>
          <a:p>
            <a:endParaRPr lang="en-US" sz="1400" dirty="0"/>
          </a:p>
          <a:p>
            <a:pPr marL="342900" indent="-342900">
              <a:buFont typeface="Wingdings" panose="05000000000000000000" pitchFamily="2" charset="2"/>
              <a:buChar char="§"/>
            </a:pPr>
            <a:endParaRPr lang="fr-BE" b="1" dirty="0">
              <a:solidFill>
                <a:srgbClr val="0066FF"/>
              </a:solidFill>
            </a:endParaRPr>
          </a:p>
        </p:txBody>
      </p:sp>
      <p:cxnSp>
        <p:nvCxnSpPr>
          <p:cNvPr id="40" name="Connecteur droit avec flèche 39"/>
          <p:cNvCxnSpPr/>
          <p:nvPr/>
        </p:nvCxnSpPr>
        <p:spPr>
          <a:xfrm flipV="1">
            <a:off x="5114133" y="2095742"/>
            <a:ext cx="826019" cy="339000"/>
          </a:xfrm>
          <a:prstGeom prst="straightConnector1">
            <a:avLst/>
          </a:prstGeom>
          <a:ln>
            <a:solidFill>
              <a:schemeClr val="tx1"/>
            </a:solidFill>
            <a:prstDash val="dash"/>
            <a:tailEnd type="triangle"/>
          </a:ln>
          <a:effectLst/>
        </p:spPr>
        <p:style>
          <a:lnRef idx="2">
            <a:schemeClr val="accent1"/>
          </a:lnRef>
          <a:fillRef idx="0">
            <a:schemeClr val="accent1"/>
          </a:fillRef>
          <a:effectRef idx="1">
            <a:schemeClr val="accent1"/>
          </a:effectRef>
          <a:fontRef idx="minor">
            <a:schemeClr val="tx1"/>
          </a:fontRef>
        </p:style>
      </p:cxnSp>
      <p:sp>
        <p:nvSpPr>
          <p:cNvPr id="41" name="ZoneTexte 40"/>
          <p:cNvSpPr txBox="1"/>
          <p:nvPr/>
        </p:nvSpPr>
        <p:spPr>
          <a:xfrm rot="19888697">
            <a:off x="5018279" y="1884112"/>
            <a:ext cx="861649" cy="369332"/>
          </a:xfrm>
          <a:prstGeom prst="rect">
            <a:avLst/>
          </a:prstGeom>
          <a:noFill/>
        </p:spPr>
        <p:txBody>
          <a:bodyPr wrap="square" rtlCol="0">
            <a:spAutoFit/>
          </a:bodyPr>
          <a:lstStyle/>
          <a:p>
            <a:r>
              <a:rPr lang="fr-BE" sz="900" dirty="0" err="1" smtClean="0"/>
              <a:t>Ensuring</a:t>
            </a:r>
            <a:r>
              <a:rPr lang="fr-BE" sz="900" dirty="0" smtClean="0"/>
              <a:t> </a:t>
            </a:r>
          </a:p>
          <a:p>
            <a:r>
              <a:rPr lang="fr-BE" sz="900" dirty="0" err="1" smtClean="0"/>
              <a:t>correctness</a:t>
            </a:r>
            <a:r>
              <a:rPr lang="fr-BE" sz="900" dirty="0" smtClean="0"/>
              <a:t> </a:t>
            </a:r>
            <a:endParaRPr lang="en-US" sz="900" dirty="0"/>
          </a:p>
        </p:txBody>
      </p:sp>
      <p:sp>
        <p:nvSpPr>
          <p:cNvPr id="44" name="ZoneTexte 43"/>
          <p:cNvSpPr txBox="1"/>
          <p:nvPr/>
        </p:nvSpPr>
        <p:spPr>
          <a:xfrm>
            <a:off x="7793273" y="1927610"/>
            <a:ext cx="720080" cy="230832"/>
          </a:xfrm>
          <a:prstGeom prst="rect">
            <a:avLst/>
          </a:prstGeom>
          <a:noFill/>
        </p:spPr>
        <p:txBody>
          <a:bodyPr wrap="square" rtlCol="0">
            <a:spAutoFit/>
          </a:bodyPr>
          <a:lstStyle/>
          <a:p>
            <a:r>
              <a:rPr lang="en-US" sz="900" dirty="0">
                <a:solidFill>
                  <a:srgbClr val="000000"/>
                </a:solidFill>
                <a:latin typeface="LinLibertineT"/>
              </a:rPr>
              <a:t>captures</a:t>
            </a:r>
            <a:endParaRPr lang="en-US" sz="900" dirty="0"/>
          </a:p>
        </p:txBody>
      </p:sp>
      <p:sp>
        <p:nvSpPr>
          <p:cNvPr id="30" name="ZoneTexte 29"/>
          <p:cNvSpPr txBox="1"/>
          <p:nvPr/>
        </p:nvSpPr>
        <p:spPr>
          <a:xfrm>
            <a:off x="400861" y="1499951"/>
            <a:ext cx="4500367" cy="400110"/>
          </a:xfrm>
          <a:prstGeom prst="rect">
            <a:avLst/>
          </a:prstGeom>
          <a:noFill/>
        </p:spPr>
        <p:txBody>
          <a:bodyPr wrap="square" rtlCol="0">
            <a:spAutoFit/>
          </a:bodyPr>
          <a:lstStyle/>
          <a:p>
            <a:pPr marL="342900" indent="-342900">
              <a:buFont typeface="Wingdings" panose="05000000000000000000" pitchFamily="2" charset="2"/>
              <a:buChar char="§"/>
            </a:pPr>
            <a:r>
              <a:rPr lang="fr-BE" b="1" dirty="0">
                <a:solidFill>
                  <a:srgbClr val="0066FF"/>
                </a:solidFill>
              </a:rPr>
              <a:t>Confusion </a:t>
            </a:r>
            <a:r>
              <a:rPr lang="fr-BE" b="1" dirty="0" err="1" smtClean="0">
                <a:solidFill>
                  <a:srgbClr val="0066FF"/>
                </a:solidFill>
              </a:rPr>
              <a:t>Literature</a:t>
            </a:r>
            <a:endParaRPr lang="fr-BE" b="1" dirty="0" smtClean="0">
              <a:solidFill>
                <a:srgbClr val="0066FF"/>
              </a:solidFill>
            </a:endParaRPr>
          </a:p>
        </p:txBody>
      </p:sp>
      <p:sp>
        <p:nvSpPr>
          <p:cNvPr id="31" name="object 99"/>
          <p:cNvSpPr/>
          <p:nvPr/>
        </p:nvSpPr>
        <p:spPr>
          <a:xfrm>
            <a:off x="6517623" y="2804879"/>
            <a:ext cx="222250" cy="166370"/>
          </a:xfrm>
          <a:custGeom>
            <a:avLst/>
            <a:gdLst/>
            <a:ahLst/>
            <a:cxnLst/>
            <a:rect l="l" t="t" r="r" b="b"/>
            <a:pathLst>
              <a:path w="222250" h="166370">
                <a:moveTo>
                  <a:pt x="221841" y="166381"/>
                </a:moveTo>
                <a:lnTo>
                  <a:pt x="0" y="166381"/>
                </a:lnTo>
                <a:lnTo>
                  <a:pt x="110920" y="0"/>
                </a:lnTo>
                <a:lnTo>
                  <a:pt x="221841" y="166381"/>
                </a:lnTo>
                <a:close/>
              </a:path>
            </a:pathLst>
          </a:custGeom>
          <a:solidFill>
            <a:srgbClr val="000000"/>
          </a:solidFill>
        </p:spPr>
        <p:txBody>
          <a:bodyPr wrap="square" lIns="0" tIns="0" rIns="0" bIns="0" rtlCol="0"/>
          <a:lstStyle/>
          <a:p>
            <a:endParaRPr/>
          </a:p>
        </p:txBody>
      </p:sp>
      <p:sp>
        <p:nvSpPr>
          <p:cNvPr id="17" name="Rectangle à coins arrondis 16"/>
          <p:cNvSpPr/>
          <p:nvPr/>
        </p:nvSpPr>
        <p:spPr>
          <a:xfrm>
            <a:off x="6064066" y="2971715"/>
            <a:ext cx="1142483" cy="360000"/>
          </a:xfrm>
          <a:prstGeom prst="roundRect">
            <a:avLst>
              <a:gd name="adj" fmla="val 11199"/>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300" dirty="0" err="1">
                <a:solidFill>
                  <a:schemeClr val="tx1"/>
                </a:solidFill>
                <a:latin typeface="Arial" panose="020B0604020202020204" pitchFamily="34" charset="0"/>
                <a:cs typeface="Arial" panose="020B0604020202020204" pitchFamily="34" charset="0"/>
              </a:rPr>
              <a:t>Visualisation</a:t>
            </a:r>
            <a:endParaRPr lang="en-US" sz="1300" dirty="0">
              <a:solidFill>
                <a:schemeClr val="tx1"/>
              </a:solidFill>
              <a:latin typeface="Arial" panose="020B0604020202020204" pitchFamily="34" charset="0"/>
              <a:cs typeface="Arial" panose="020B0604020202020204" pitchFamily="34" charset="0"/>
            </a:endParaRPr>
          </a:p>
        </p:txBody>
      </p:sp>
      <p:sp>
        <p:nvSpPr>
          <p:cNvPr id="32" name="Rectangle à coins arrondis 31"/>
          <p:cNvSpPr/>
          <p:nvPr/>
        </p:nvSpPr>
        <p:spPr>
          <a:xfrm>
            <a:off x="6365308" y="2516879"/>
            <a:ext cx="612000" cy="288000"/>
          </a:xfrm>
          <a:prstGeom prst="roundRect">
            <a:avLst>
              <a:gd name="adj" fmla="val 0"/>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800" dirty="0">
                <a:solidFill>
                  <a:schemeClr val="tx1"/>
                </a:solidFill>
                <a:latin typeface="Arial" panose="020B0604020202020204" pitchFamily="34" charset="0"/>
                <a:cs typeface="Arial" panose="020B0604020202020204" pitchFamily="34" charset="0"/>
              </a:rPr>
              <a:t>Tightly Connected</a:t>
            </a:r>
          </a:p>
        </p:txBody>
      </p:sp>
      <p:sp>
        <p:nvSpPr>
          <p:cNvPr id="35" name="Rectangle à coins arrondis 34"/>
          <p:cNvSpPr/>
          <p:nvPr/>
        </p:nvSpPr>
        <p:spPr>
          <a:xfrm>
            <a:off x="4525126" y="2434175"/>
            <a:ext cx="1237807" cy="360000"/>
          </a:xfrm>
          <a:prstGeom prst="roundRect">
            <a:avLst>
              <a:gd name="adj" fmla="val 11199"/>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300" dirty="0" smtClean="0">
                <a:solidFill>
                  <a:schemeClr val="tx1"/>
                </a:solidFill>
                <a:latin typeface="Arial" panose="020B0604020202020204" pitchFamily="34" charset="0"/>
                <a:cs typeface="Arial" panose="020B0604020202020204" pitchFamily="34" charset="0"/>
              </a:rPr>
              <a:t>Animation </a:t>
            </a:r>
            <a:r>
              <a:rPr lang="fr-BE" sz="1300" dirty="0" smtClean="0">
                <a:solidFill>
                  <a:schemeClr val="tx1"/>
                </a:solidFill>
                <a:latin typeface="Arial" panose="020B0604020202020204" pitchFamily="34" charset="0"/>
                <a:cs typeface="Arial" panose="020B0604020202020204" pitchFamily="34" charset="0"/>
              </a:rPr>
              <a:t>MA</a:t>
            </a:r>
            <a:endParaRPr lang="en-US" sz="1300" dirty="0">
              <a:solidFill>
                <a:schemeClr val="tx1"/>
              </a:solidFill>
              <a:latin typeface="Arial" panose="020B0604020202020204" pitchFamily="34" charset="0"/>
              <a:cs typeface="Arial" panose="020B0604020202020204" pitchFamily="34" charset="0"/>
            </a:endParaRPr>
          </a:p>
        </p:txBody>
      </p:sp>
      <p:sp>
        <p:nvSpPr>
          <p:cNvPr id="43" name="Rectangle à coins arrondis 42"/>
          <p:cNvSpPr/>
          <p:nvPr/>
        </p:nvSpPr>
        <p:spPr>
          <a:xfrm>
            <a:off x="7580656" y="2434175"/>
            <a:ext cx="1237807" cy="360000"/>
          </a:xfrm>
          <a:prstGeom prst="roundRect">
            <a:avLst>
              <a:gd name="adj" fmla="val 11199"/>
            </a:avLst>
          </a:prstGeom>
          <a:no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300" dirty="0" smtClean="0">
                <a:solidFill>
                  <a:schemeClr val="tx1"/>
                </a:solidFill>
                <a:latin typeface="Arial" panose="020B0604020202020204" pitchFamily="34" charset="0"/>
                <a:cs typeface="Arial" panose="020B0604020202020204" pitchFamily="34" charset="0"/>
              </a:rPr>
              <a:t>Simulation MT</a:t>
            </a:r>
            <a:endParaRPr lang="en-US" sz="1300" dirty="0">
              <a:solidFill>
                <a:schemeClr val="tx1"/>
              </a:solidFill>
              <a:latin typeface="Arial" panose="020B0604020202020204" pitchFamily="34" charset="0"/>
              <a:cs typeface="Arial" panose="020B0604020202020204" pitchFamily="34" charset="0"/>
            </a:endParaRPr>
          </a:p>
        </p:txBody>
      </p:sp>
      <p:cxnSp>
        <p:nvCxnSpPr>
          <p:cNvPr id="45" name="Connecteur droit avec flèche 44"/>
          <p:cNvCxnSpPr/>
          <p:nvPr/>
        </p:nvCxnSpPr>
        <p:spPr>
          <a:xfrm flipH="1" flipV="1">
            <a:off x="5766738" y="2658422"/>
            <a:ext cx="576000" cy="0"/>
          </a:xfrm>
          <a:prstGeom prst="straightConnector1">
            <a:avLst/>
          </a:prstGeom>
          <a:ln w="12700">
            <a:solidFill>
              <a:schemeClr val="tx1"/>
            </a:solidFill>
            <a:headEnd type="oval"/>
            <a:tailEnd type="triangle"/>
          </a:ln>
        </p:spPr>
        <p:style>
          <a:lnRef idx="2">
            <a:schemeClr val="accent1"/>
          </a:lnRef>
          <a:fillRef idx="0">
            <a:schemeClr val="accent1"/>
          </a:fillRef>
          <a:effectRef idx="1">
            <a:schemeClr val="accent1"/>
          </a:effectRef>
          <a:fontRef idx="minor">
            <a:schemeClr val="tx1"/>
          </a:fontRef>
        </p:style>
      </p:cxnSp>
      <p:cxnSp>
        <p:nvCxnSpPr>
          <p:cNvPr id="46" name="Connecteur droit avec flèche 45"/>
          <p:cNvCxnSpPr/>
          <p:nvPr/>
        </p:nvCxnSpPr>
        <p:spPr>
          <a:xfrm>
            <a:off x="6990874" y="2660879"/>
            <a:ext cx="576000" cy="0"/>
          </a:xfrm>
          <a:prstGeom prst="straightConnector1">
            <a:avLst/>
          </a:prstGeom>
          <a:ln w="12700">
            <a:solidFill>
              <a:schemeClr val="tx1"/>
            </a:solidFill>
            <a:headEnd type="oval"/>
            <a:tailEnd type="triangle"/>
          </a:ln>
        </p:spPr>
        <p:style>
          <a:lnRef idx="2">
            <a:schemeClr val="accent1"/>
          </a:lnRef>
          <a:fillRef idx="0">
            <a:schemeClr val="accent1"/>
          </a:fillRef>
          <a:effectRef idx="1">
            <a:schemeClr val="accent1"/>
          </a:effectRef>
          <a:fontRef idx="minor">
            <a:schemeClr val="tx1"/>
          </a:fontRef>
        </p:style>
      </p:cxnSp>
      <p:sp>
        <p:nvSpPr>
          <p:cNvPr id="23" name="Rectangle avec coin rogné 22"/>
          <p:cNvSpPr/>
          <p:nvPr/>
        </p:nvSpPr>
        <p:spPr>
          <a:xfrm>
            <a:off x="495622" y="2258093"/>
            <a:ext cx="3352360" cy="890729"/>
          </a:xfrm>
          <a:prstGeom prst="snip1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marR="0" lvl="0" algn="ctr" defTabSz="914400" eaLnBrk="1" fontAlgn="auto" latinLnBrk="0" hangingPunct="1">
              <a:lnSpc>
                <a:spcPct val="100000"/>
              </a:lnSpc>
              <a:spcBef>
                <a:spcPts val="0"/>
              </a:spcBef>
              <a:spcAft>
                <a:spcPts val="0"/>
              </a:spcAft>
              <a:buClrTx/>
              <a:buSzTx/>
              <a:tabLst/>
              <a:defRPr/>
            </a:pPr>
            <a:endParaRPr lang="en-US" sz="1400" dirty="0" smtClean="0">
              <a:solidFill>
                <a:srgbClr val="000000"/>
              </a:solidFill>
              <a:latin typeface="Arial" panose="020B0604020202020204" pitchFamily="34" charset="0"/>
              <a:cs typeface="Arial" panose="020B0604020202020204" pitchFamily="34" charset="0"/>
            </a:endParaRPr>
          </a:p>
          <a:p>
            <a:pPr algn="ctr" fontAlgn="auto">
              <a:spcBef>
                <a:spcPts val="0"/>
              </a:spcBef>
              <a:spcAft>
                <a:spcPts val="0"/>
              </a:spcAft>
              <a:defRPr/>
            </a:pPr>
            <a:r>
              <a:rPr lang="en-US" sz="1400" dirty="0">
                <a:solidFill>
                  <a:srgbClr val="000000"/>
                </a:solidFill>
                <a:latin typeface="Centaur" panose="02030504050205020304" pitchFamily="18" charset="0"/>
                <a:cs typeface="Arial" panose="020B0604020202020204" pitchFamily="34" charset="0"/>
              </a:rPr>
              <a:t>MA can be seen as the visual representation  of the simulation of </a:t>
            </a:r>
            <a:r>
              <a:rPr lang="en-US" sz="1400" u="sng" dirty="0">
                <a:solidFill>
                  <a:srgbClr val="000000"/>
                </a:solidFill>
                <a:latin typeface="Centaur" panose="02030504050205020304" pitchFamily="18" charset="0"/>
                <a:cs typeface="Arial" panose="020B0604020202020204" pitchFamily="34" charset="0"/>
              </a:rPr>
              <a:t>Model Transformations (MTs)</a:t>
            </a:r>
          </a:p>
        </p:txBody>
      </p:sp>
      <p:sp>
        <p:nvSpPr>
          <p:cNvPr id="24" name="Arc 23"/>
          <p:cNvSpPr/>
          <p:nvPr/>
        </p:nvSpPr>
        <p:spPr>
          <a:xfrm>
            <a:off x="6864922" y="1912457"/>
            <a:ext cx="1116000" cy="1044000"/>
          </a:xfrm>
          <a:prstGeom prst="arc">
            <a:avLst>
              <a:gd name="adj1" fmla="val 15147993"/>
              <a:gd name="adj2" fmla="val 91106"/>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ectangle à coins arrondis 50"/>
          <p:cNvSpPr/>
          <p:nvPr/>
        </p:nvSpPr>
        <p:spPr>
          <a:xfrm>
            <a:off x="5940152" y="1809241"/>
            <a:ext cx="1352581" cy="386380"/>
          </a:xfrm>
          <a:prstGeom prst="roundRect">
            <a:avLst>
              <a:gd name="adj" fmla="val 0"/>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smtClean="0">
                <a:solidFill>
                  <a:schemeClr val="tx1"/>
                </a:solidFill>
                <a:latin typeface="Arial" panose="020B0604020202020204" pitchFamily="34" charset="0"/>
                <a:cs typeface="Arial" panose="020B0604020202020204" pitchFamily="34" charset="0"/>
              </a:rPr>
              <a:t>DSL’s </a:t>
            </a:r>
            <a:r>
              <a:rPr lang="en-US" sz="1300" dirty="0" err="1">
                <a:solidFill>
                  <a:schemeClr val="tx1"/>
                </a:solidFill>
                <a:latin typeface="Arial" panose="020B0604020202020204" pitchFamily="34" charset="0"/>
                <a:cs typeface="Arial" panose="020B0604020202020204" pitchFamily="34" charset="0"/>
              </a:rPr>
              <a:t>B</a:t>
            </a:r>
            <a:r>
              <a:rPr lang="en-US" sz="1300" dirty="0" err="1" smtClean="0">
                <a:solidFill>
                  <a:schemeClr val="tx1"/>
                </a:solidFill>
                <a:latin typeface="Arial" panose="020B0604020202020204" pitchFamily="34" charset="0"/>
                <a:cs typeface="Arial" panose="020B0604020202020204" pitchFamily="34" charset="0"/>
              </a:rPr>
              <a:t>ehaviour</a:t>
            </a:r>
            <a:endParaRPr lang="en-US" sz="1300" dirty="0">
              <a:solidFill>
                <a:schemeClr val="tx1"/>
              </a:solidFill>
              <a:latin typeface="Arial" panose="020B0604020202020204" pitchFamily="34" charset="0"/>
              <a:cs typeface="Arial" panose="020B0604020202020204" pitchFamily="34" charset="0"/>
            </a:endParaRPr>
          </a:p>
        </p:txBody>
      </p:sp>
      <p:sp>
        <p:nvSpPr>
          <p:cNvPr id="26" name="Rectangle 25"/>
          <p:cNvSpPr/>
          <p:nvPr/>
        </p:nvSpPr>
        <p:spPr>
          <a:xfrm>
            <a:off x="1556263" y="3018732"/>
            <a:ext cx="2251902" cy="246221"/>
          </a:xfrm>
          <a:prstGeom prst="rect">
            <a:avLst/>
          </a:prstGeom>
        </p:spPr>
        <p:txBody>
          <a:bodyPr wrap="square">
            <a:spAutoFit/>
          </a:bodyPr>
          <a:lstStyle/>
          <a:p>
            <a:pPr algn="r" fontAlgn="auto">
              <a:spcBef>
                <a:spcPts val="0"/>
              </a:spcBef>
              <a:spcAft>
                <a:spcPts val="0"/>
              </a:spcAft>
              <a:defRPr/>
            </a:pPr>
            <a:r>
              <a:rPr lang="en-US" sz="1000" b="1" kern="0" dirty="0">
                <a:latin typeface="Arial" panose="020B0604020202020204" pitchFamily="34" charset="0"/>
                <a:cs typeface="Arial" panose="020B0604020202020204" pitchFamily="34" charset="0"/>
              </a:rPr>
              <a:t>[Levi </a:t>
            </a:r>
            <a:r>
              <a:rPr lang="en-US" sz="1000" b="1" kern="0" dirty="0" err="1">
                <a:latin typeface="Arial" panose="020B0604020202020204" pitchFamily="34" charset="0"/>
                <a:cs typeface="Arial" panose="020B0604020202020204" pitchFamily="34" charset="0"/>
              </a:rPr>
              <a:t>Lúcio</a:t>
            </a:r>
            <a:r>
              <a:rPr lang="en-US" sz="1000" b="1" kern="0" dirty="0">
                <a:latin typeface="Arial" panose="020B0604020202020204" pitchFamily="34" charset="0"/>
                <a:cs typeface="Arial" panose="020B0604020202020204" pitchFamily="34" charset="0"/>
              </a:rPr>
              <a:t> and al</a:t>
            </a:r>
            <a:r>
              <a:rPr lang="en-US" sz="1000" kern="0" dirty="0">
                <a:latin typeface="Arial" panose="020B0604020202020204" pitchFamily="34" charset="0"/>
                <a:cs typeface="Arial" panose="020B0604020202020204" pitchFamily="34" charset="0"/>
              </a:rPr>
              <a:t>.  </a:t>
            </a:r>
            <a:r>
              <a:rPr lang="en-US" sz="1000" b="1" kern="0" dirty="0">
                <a:latin typeface="Arial" panose="020B0604020202020204" pitchFamily="34" charset="0"/>
                <a:cs typeface="Arial" panose="020B0604020202020204" pitchFamily="34" charset="0"/>
              </a:rPr>
              <a:t>14</a:t>
            </a:r>
            <a:r>
              <a:rPr lang="fr-FR" sz="1000" b="1" kern="0" dirty="0">
                <a:latin typeface="Arial" panose="020B0604020202020204" pitchFamily="34" charset="0"/>
                <a:cs typeface="Arial" panose="020B0604020202020204" pitchFamily="34" charset="0"/>
              </a:rPr>
              <a:t>]</a:t>
            </a:r>
            <a:r>
              <a:rPr lang="fr-FR" sz="1000" kern="0" dirty="0">
                <a:latin typeface="Arial" panose="020B0604020202020204" pitchFamily="34" charset="0"/>
                <a:cs typeface="Arial" panose="020B0604020202020204" pitchFamily="34" charset="0"/>
                <a:sym typeface="Wingdings 2" pitchFamily="18" charset="2"/>
              </a:rPr>
              <a:t> </a:t>
            </a:r>
            <a:endParaRPr lang="en-US" sz="1800" dirty="0">
              <a:latin typeface="Arial" panose="020B0604020202020204" pitchFamily="34" charset="0"/>
              <a:cs typeface="Arial" panose="020B0604020202020204" pitchFamily="34" charset="0"/>
            </a:endParaRPr>
          </a:p>
        </p:txBody>
      </p:sp>
      <p:sp>
        <p:nvSpPr>
          <p:cNvPr id="27" name="Rectangle 26"/>
          <p:cNvSpPr/>
          <p:nvPr/>
        </p:nvSpPr>
        <p:spPr>
          <a:xfrm>
            <a:off x="583412" y="2239637"/>
            <a:ext cx="3078401" cy="338554"/>
          </a:xfrm>
          <a:prstGeom prst="rect">
            <a:avLst/>
          </a:prstGeom>
        </p:spPr>
        <p:txBody>
          <a:bodyPr wrap="square">
            <a:spAutoFit/>
          </a:bodyPr>
          <a:lstStyle/>
          <a:p>
            <a:pPr algn="ctr"/>
            <a:r>
              <a:rPr lang="en-US" sz="1600" b="1" dirty="0">
                <a:solidFill>
                  <a:srgbClr val="000000"/>
                </a:solidFill>
                <a:latin typeface="Centaur" panose="02030504050205020304" pitchFamily="18" charset="0"/>
                <a:ea typeface="+mn-ea"/>
                <a:cs typeface="Arial" panose="020B0604020202020204" pitchFamily="34" charset="0"/>
              </a:rPr>
              <a:t>Model Animation (MA)</a:t>
            </a:r>
          </a:p>
        </p:txBody>
      </p:sp>
      <p:sp>
        <p:nvSpPr>
          <p:cNvPr id="22" name="TextBox 4"/>
          <p:cNvSpPr txBox="1"/>
          <p:nvPr/>
        </p:nvSpPr>
        <p:spPr>
          <a:xfrm>
            <a:off x="7435768" y="4638613"/>
            <a:ext cx="553353"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MM</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25" name="TextBox 5"/>
          <p:cNvSpPr txBox="1"/>
          <p:nvPr/>
        </p:nvSpPr>
        <p:spPr>
          <a:xfrm>
            <a:off x="4886392" y="4638613"/>
            <a:ext cx="459907"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CS</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28" name="TextBox 6"/>
          <p:cNvSpPr txBox="1"/>
          <p:nvPr/>
        </p:nvSpPr>
        <p:spPr>
          <a:xfrm>
            <a:off x="4855465" y="5209262"/>
            <a:ext cx="449833" cy="4385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M</a:t>
            </a:r>
            <a:r>
              <a:rPr lang="fr-FR" sz="1350" baseline="-25000" dirty="0">
                <a:solidFill>
                  <a:prstClr val="black"/>
                </a:solidFill>
                <a:latin typeface="Times New Roman" panose="02020603050405020304" pitchFamily="18" charset="0"/>
                <a:ea typeface="+mn-ea"/>
                <a:cs typeface="Times New Roman" panose="02020603050405020304" pitchFamily="18" charset="0"/>
              </a:rPr>
              <a:t>CS</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sp>
        <p:nvSpPr>
          <p:cNvPr id="29" name="TextBox 7"/>
          <p:cNvSpPr txBox="1"/>
          <p:nvPr/>
        </p:nvSpPr>
        <p:spPr>
          <a:xfrm>
            <a:off x="7521168" y="5209262"/>
            <a:ext cx="297768" cy="300082"/>
          </a:xfrm>
          <a:prstGeom prst="rect">
            <a:avLst/>
          </a:prstGeom>
          <a:noFill/>
          <a:ln w="12700">
            <a:noFill/>
          </a:ln>
        </p:spPr>
        <p:txBody>
          <a:bodyPr wrap="square" rtlCol="0">
            <a:spAutoFit/>
          </a:bodyPr>
          <a:lstStyle/>
          <a:p>
            <a:pPr defTabSz="685800" fontAlgn="auto">
              <a:spcBef>
                <a:spcPts val="0"/>
              </a:spcBef>
              <a:spcAft>
                <a:spcPts val="0"/>
              </a:spcAft>
            </a:pPr>
            <a:r>
              <a:rPr lang="fr-FR" sz="1350" dirty="0">
                <a:solidFill>
                  <a:prstClr val="black"/>
                </a:solidFill>
                <a:latin typeface="Comic Sans MS" panose="030F0702030302020204" pitchFamily="66" charset="0"/>
                <a:ea typeface="+mn-ea"/>
                <a:cs typeface="+mn-cs"/>
              </a:rPr>
              <a:t>M</a:t>
            </a:r>
            <a:endParaRPr lang="en-GB" sz="1350" baseline="-25000" dirty="0">
              <a:solidFill>
                <a:prstClr val="black"/>
              </a:solidFill>
              <a:latin typeface="Times New Roman" panose="02020603050405020304" pitchFamily="18" charset="0"/>
              <a:ea typeface="+mn-ea"/>
              <a:cs typeface="Times New Roman" panose="02020603050405020304" pitchFamily="18" charset="0"/>
            </a:endParaRPr>
          </a:p>
        </p:txBody>
      </p:sp>
      <p:cxnSp>
        <p:nvCxnSpPr>
          <p:cNvPr id="34" name="Straight Arrow Connector 17"/>
          <p:cNvCxnSpPr>
            <a:stCxn id="22" idx="1"/>
            <a:endCxn id="25" idx="3"/>
          </p:cNvCxnSpPr>
          <p:nvPr/>
        </p:nvCxnSpPr>
        <p:spPr>
          <a:xfrm flipH="1" flipV="1">
            <a:off x="5281502" y="4777112"/>
            <a:ext cx="2154266" cy="992"/>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6" name="Isosceles Triangle 27"/>
          <p:cNvSpPr>
            <a:spLocks noChangeAspect="1"/>
          </p:cNvSpPr>
          <p:nvPr/>
        </p:nvSpPr>
        <p:spPr>
          <a:xfrm>
            <a:off x="4999380" y="4959727"/>
            <a:ext cx="162000" cy="17581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GB" sz="1350">
              <a:solidFill>
                <a:prstClr val="white"/>
              </a:solidFill>
              <a:latin typeface="Calibri" panose="020F0502020204030204"/>
            </a:endParaRPr>
          </a:p>
        </p:txBody>
      </p:sp>
      <p:sp>
        <p:nvSpPr>
          <p:cNvPr id="37" name="Isosceles Triangle 30"/>
          <p:cNvSpPr>
            <a:spLocks noChangeAspect="1"/>
          </p:cNvSpPr>
          <p:nvPr/>
        </p:nvSpPr>
        <p:spPr>
          <a:xfrm>
            <a:off x="7589052" y="4949144"/>
            <a:ext cx="162000" cy="175817"/>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GB" sz="1350">
              <a:solidFill>
                <a:prstClr val="white"/>
              </a:solidFill>
              <a:latin typeface="Calibri" panose="020F0502020204030204"/>
            </a:endParaRPr>
          </a:p>
        </p:txBody>
      </p:sp>
      <p:sp>
        <p:nvSpPr>
          <p:cNvPr id="38" name="Arc 37"/>
          <p:cNvSpPr/>
          <p:nvPr/>
        </p:nvSpPr>
        <p:spPr>
          <a:xfrm>
            <a:off x="7545253" y="5280259"/>
            <a:ext cx="438391" cy="597013"/>
          </a:xfrm>
          <a:prstGeom prst="arc">
            <a:avLst>
              <a:gd name="adj1" fmla="val 16200000"/>
              <a:gd name="adj2" fmla="val 12496191"/>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GB" sz="1350">
              <a:solidFill>
                <a:prstClr val="black"/>
              </a:solidFill>
              <a:latin typeface="Calibri" panose="020F0502020204030204"/>
            </a:endParaRPr>
          </a:p>
        </p:txBody>
      </p:sp>
      <p:sp>
        <p:nvSpPr>
          <p:cNvPr id="39" name="Arc 38"/>
          <p:cNvSpPr/>
          <p:nvPr/>
        </p:nvSpPr>
        <p:spPr>
          <a:xfrm>
            <a:off x="4991368" y="5280259"/>
            <a:ext cx="438391" cy="597013"/>
          </a:xfrm>
          <a:prstGeom prst="arc">
            <a:avLst>
              <a:gd name="adj1" fmla="val 16200000"/>
              <a:gd name="adj2" fmla="val 12496191"/>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GB" sz="1350">
              <a:solidFill>
                <a:prstClr val="black"/>
              </a:solidFill>
              <a:latin typeface="Calibri" panose="020F0502020204030204"/>
            </a:endParaRPr>
          </a:p>
        </p:txBody>
      </p:sp>
      <p:sp>
        <p:nvSpPr>
          <p:cNvPr id="42" name="TextBox 2"/>
          <p:cNvSpPr txBox="1"/>
          <p:nvPr/>
        </p:nvSpPr>
        <p:spPr>
          <a:xfrm>
            <a:off x="7645629" y="5482964"/>
            <a:ext cx="734567" cy="230833"/>
          </a:xfrm>
          <a:prstGeom prst="rect">
            <a:avLst/>
          </a:prstGeom>
          <a:solidFill>
            <a:schemeClr val="bg1"/>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fontAlgn="auto">
              <a:spcBef>
                <a:spcPts val="0"/>
              </a:spcBef>
              <a:spcAft>
                <a:spcPts val="0"/>
              </a:spcAft>
            </a:pPr>
            <a:r>
              <a:rPr lang="fr-FR" sz="1050" dirty="0">
                <a:solidFill>
                  <a:prstClr val="black"/>
                </a:solidFill>
                <a:latin typeface="Calibri" panose="020F0502020204030204"/>
              </a:rPr>
              <a:t>Simulation</a:t>
            </a:r>
            <a:endParaRPr lang="en-GB" sz="1050" dirty="0">
              <a:solidFill>
                <a:prstClr val="black"/>
              </a:solidFill>
              <a:latin typeface="Calibri" panose="020F0502020204030204"/>
            </a:endParaRPr>
          </a:p>
        </p:txBody>
      </p:sp>
      <p:sp>
        <p:nvSpPr>
          <p:cNvPr id="47" name="TextBox 19"/>
          <p:cNvSpPr txBox="1"/>
          <p:nvPr/>
        </p:nvSpPr>
        <p:spPr>
          <a:xfrm>
            <a:off x="5151035" y="5463348"/>
            <a:ext cx="705078" cy="230833"/>
          </a:xfrm>
          <a:prstGeom prst="rect">
            <a:avLst/>
          </a:prstGeom>
          <a:solidFill>
            <a:schemeClr val="bg1"/>
          </a:solid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fontAlgn="auto">
              <a:spcBef>
                <a:spcPts val="0"/>
              </a:spcBef>
              <a:spcAft>
                <a:spcPts val="0"/>
              </a:spcAft>
            </a:pPr>
            <a:r>
              <a:rPr lang="fr-FR" sz="1050" dirty="0">
                <a:solidFill>
                  <a:prstClr val="black"/>
                </a:solidFill>
                <a:latin typeface="Calibri" panose="020F0502020204030204"/>
              </a:rPr>
              <a:t>Animation</a:t>
            </a:r>
            <a:endParaRPr lang="en-GB" sz="1050" dirty="0">
              <a:solidFill>
                <a:prstClr val="black"/>
              </a:solidFill>
              <a:latin typeface="Calibri" panose="020F0502020204030204"/>
            </a:endParaRPr>
          </a:p>
        </p:txBody>
      </p:sp>
      <p:sp>
        <p:nvSpPr>
          <p:cNvPr id="48" name="TextBox 22"/>
          <p:cNvSpPr txBox="1"/>
          <p:nvPr/>
        </p:nvSpPr>
        <p:spPr>
          <a:xfrm>
            <a:off x="6689486" y="4730384"/>
            <a:ext cx="555428" cy="23083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tx1"/>
                </a:solidFill>
              </a:defRPr>
            </a:lvl1pPr>
          </a:lstStyle>
          <a:p>
            <a:pPr defTabSz="685800" fontAlgn="auto">
              <a:spcBef>
                <a:spcPts val="0"/>
              </a:spcBef>
              <a:spcAft>
                <a:spcPts val="0"/>
              </a:spcAft>
            </a:pPr>
            <a:r>
              <a:rPr lang="fr-FR" sz="1050" dirty="0" err="1">
                <a:solidFill>
                  <a:prstClr val="black"/>
                </a:solidFill>
                <a:latin typeface="Calibri" panose="020F0502020204030204"/>
              </a:rPr>
              <a:t>Parsing</a:t>
            </a:r>
            <a:endParaRPr lang="en-GB" sz="1050" dirty="0">
              <a:solidFill>
                <a:prstClr val="black"/>
              </a:solidFill>
              <a:latin typeface="Calibri" panose="020F0502020204030204"/>
            </a:endParaRPr>
          </a:p>
        </p:txBody>
      </p:sp>
      <p:sp>
        <p:nvSpPr>
          <p:cNvPr id="49" name="TextBox 23"/>
          <p:cNvSpPr txBox="1"/>
          <p:nvPr/>
        </p:nvSpPr>
        <p:spPr>
          <a:xfrm>
            <a:off x="5537154" y="4592758"/>
            <a:ext cx="694668" cy="230833"/>
          </a:xfrm>
          <a:prstGeom prst="rect">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solidFill>
                  <a:schemeClr val="tx1"/>
                </a:solidFill>
              </a:defRPr>
            </a:lvl1pPr>
          </a:lstStyle>
          <a:p>
            <a:pPr defTabSz="685800" fontAlgn="auto">
              <a:spcBef>
                <a:spcPts val="0"/>
              </a:spcBef>
              <a:spcAft>
                <a:spcPts val="0"/>
              </a:spcAft>
            </a:pPr>
            <a:r>
              <a:rPr lang="fr-FR" sz="1050" dirty="0" err="1">
                <a:solidFill>
                  <a:prstClr val="black"/>
                </a:solidFill>
                <a:latin typeface="Calibri" panose="020F0502020204030204"/>
              </a:rPr>
              <a:t>Rendering</a:t>
            </a:r>
            <a:endParaRPr lang="en-GB" sz="1050" dirty="0">
              <a:solidFill>
                <a:prstClr val="black"/>
              </a:solidFill>
              <a:latin typeface="Calibri" panose="020F0502020204030204"/>
            </a:endParaRPr>
          </a:p>
        </p:txBody>
      </p:sp>
      <p:sp>
        <p:nvSpPr>
          <p:cNvPr id="50" name="Arc 49"/>
          <p:cNvSpPr/>
          <p:nvPr/>
        </p:nvSpPr>
        <p:spPr>
          <a:xfrm>
            <a:off x="7751052" y="4592758"/>
            <a:ext cx="223167" cy="616505"/>
          </a:xfrm>
          <a:prstGeom prst="arc">
            <a:avLst>
              <a:gd name="adj1" fmla="val 15004394"/>
              <a:gd name="adj2" fmla="val 10574101"/>
            </a:avLst>
          </a:prstGeom>
          <a:ln w="381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fontAlgn="auto">
              <a:spcBef>
                <a:spcPts val="0"/>
              </a:spcBef>
              <a:spcAft>
                <a:spcPts val="0"/>
              </a:spcAft>
            </a:pPr>
            <a:endParaRPr lang="en-GB" sz="1350">
              <a:solidFill>
                <a:prstClr val="black"/>
              </a:solidFill>
              <a:latin typeface="Calibri" panose="020F0502020204030204"/>
            </a:endParaRPr>
          </a:p>
        </p:txBody>
      </p:sp>
      <p:sp>
        <p:nvSpPr>
          <p:cNvPr id="52" name="TextBox 15"/>
          <p:cNvSpPr txBox="1"/>
          <p:nvPr/>
        </p:nvSpPr>
        <p:spPr>
          <a:xfrm>
            <a:off x="7869881" y="4777113"/>
            <a:ext cx="734567" cy="230833"/>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algn="ctr">
              <a:defRPr sz="1400"/>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800" fontAlgn="auto">
              <a:spcBef>
                <a:spcPts val="0"/>
              </a:spcBef>
              <a:spcAft>
                <a:spcPts val="0"/>
              </a:spcAft>
            </a:pPr>
            <a:r>
              <a:rPr lang="fr-FR" sz="1050" dirty="0">
                <a:solidFill>
                  <a:prstClr val="black"/>
                </a:solidFill>
                <a:latin typeface="Calibri" panose="020F0502020204030204"/>
              </a:rPr>
              <a:t>Simulation</a:t>
            </a:r>
            <a:endParaRPr lang="en-GB" sz="1050" dirty="0">
              <a:solidFill>
                <a:prstClr val="black"/>
              </a:solidFill>
              <a:latin typeface="Calibri" panose="020F0502020204030204"/>
            </a:endParaRPr>
          </a:p>
        </p:txBody>
      </p:sp>
    </p:spTree>
    <p:extLst>
      <p:ext uri="{BB962C8B-B14F-4D97-AF65-F5344CB8AC3E}">
        <p14:creationId xmlns:p14="http://schemas.microsoft.com/office/powerpoint/2010/main" val="3702886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b="1" noProof="0" dirty="0" smtClean="0">
                <a:latin typeface="Arial" panose="020B0604020202020204" pitchFamily="34" charset="0"/>
                <a:cs typeface="Arial" panose="020B0604020202020204" pitchFamily="34" charset="0"/>
              </a:rPr>
              <a:t>Agenda</a:t>
            </a:r>
            <a:endParaRPr lang="en-GB" b="1" noProof="0" dirty="0">
              <a:latin typeface="Arial" panose="020B0604020202020204" pitchFamily="34" charset="0"/>
              <a:cs typeface="Arial" panose="020B0604020202020204" pitchFamily="34" charset="0"/>
            </a:endParaRPr>
          </a:p>
        </p:txBody>
      </p:sp>
      <p:sp>
        <p:nvSpPr>
          <p:cNvPr id="12" name="Content Placeholder 3"/>
          <p:cNvSpPr>
            <a:spLocks noGrp="1"/>
          </p:cNvSpPr>
          <p:nvPr>
            <p:ph idx="1"/>
          </p:nvPr>
        </p:nvSpPr>
        <p:spPr>
          <a:xfrm>
            <a:off x="323528" y="1484784"/>
            <a:ext cx="8765464" cy="4392488"/>
          </a:xfrm>
        </p:spPr>
        <p:txBody>
          <a:bodyPr/>
          <a:lstStyle/>
          <a:p>
            <a:pPr marL="514350" indent="-514350">
              <a:lnSpc>
                <a:spcPct val="150000"/>
              </a:lnSpc>
              <a:buClr>
                <a:srgbClr val="36A63A"/>
              </a:buClr>
              <a:buFont typeface="+mj-lt"/>
              <a:buAutoNum type="arabicPeriod"/>
            </a:pPr>
            <a:r>
              <a:rPr lang="en-GB" sz="2800" b="1" dirty="0" smtClean="0">
                <a:solidFill>
                  <a:srgbClr val="00B050"/>
                </a:solidFill>
                <a:latin typeface="Arial" panose="020B0604020202020204" pitchFamily="34" charset="0"/>
                <a:cs typeface="Arial" panose="020B0604020202020204" pitchFamily="34" charset="0"/>
              </a:rPr>
              <a:t>Context &amp; Motivation</a:t>
            </a:r>
          </a:p>
          <a:p>
            <a:pPr marL="514350" indent="-514350">
              <a:lnSpc>
                <a:spcPct val="150000"/>
              </a:lnSpc>
              <a:buClr>
                <a:srgbClr val="36A63A"/>
              </a:buClr>
              <a:buFont typeface="+mj-lt"/>
              <a:buAutoNum type="arabicPeriod"/>
            </a:pPr>
            <a:r>
              <a:rPr lang="en-GB" sz="2800" b="1" dirty="0">
                <a:solidFill>
                  <a:srgbClr val="FF0000"/>
                </a:solidFill>
                <a:latin typeface="Arial" panose="020B0604020202020204" pitchFamily="34" charset="0"/>
                <a:cs typeface="Arial" panose="020B0604020202020204" pitchFamily="34" charset="0"/>
              </a:rPr>
              <a:t>Work Positioning</a:t>
            </a:r>
          </a:p>
          <a:p>
            <a:pPr marL="514350" indent="-514350">
              <a:lnSpc>
                <a:spcPct val="150000"/>
              </a:lnSpc>
              <a:buClr>
                <a:srgbClr val="36A63A"/>
              </a:buClr>
              <a:buFont typeface="+mj-lt"/>
              <a:buAutoNum type="arabicPeriod"/>
            </a:pPr>
            <a:r>
              <a:rPr lang="fr-FR" sz="2800" b="1" dirty="0">
                <a:solidFill>
                  <a:srgbClr val="00B050"/>
                </a:solidFill>
                <a:latin typeface="Arial" panose="020B0604020202020204" pitchFamily="34" charset="0"/>
                <a:cs typeface="Arial" panose="020B0604020202020204" pitchFamily="34" charset="0"/>
              </a:rPr>
              <a:t>Key Ingredients </a:t>
            </a:r>
            <a:r>
              <a:rPr lang="en-US" sz="2800" b="1" dirty="0">
                <a:solidFill>
                  <a:srgbClr val="00B050"/>
                </a:solidFill>
                <a:latin typeface="Arial" panose="020B0604020202020204" pitchFamily="34" charset="0"/>
                <a:cs typeface="Arial" panose="020B0604020202020204" pitchFamily="34" charset="0"/>
              </a:rPr>
              <a:t>Support to Build Animators</a:t>
            </a:r>
            <a:endParaRPr lang="en-GB" sz="2800" b="1" dirty="0">
              <a:solidFill>
                <a:srgbClr val="00B050"/>
              </a:solidFill>
              <a:latin typeface="Arial" panose="020B0604020202020204" pitchFamily="34" charset="0"/>
              <a:cs typeface="Arial" panose="020B0604020202020204" pitchFamily="34" charset="0"/>
            </a:endParaRP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Our Proposal</a:t>
            </a:r>
          </a:p>
          <a:p>
            <a:pPr marL="514350" indent="-514350">
              <a:lnSpc>
                <a:spcPct val="150000"/>
              </a:lnSpc>
              <a:buClr>
                <a:srgbClr val="36A63A"/>
              </a:buClr>
              <a:buFont typeface="+mj-lt"/>
              <a:buAutoNum type="arabicPeriod"/>
            </a:pPr>
            <a:r>
              <a:rPr lang="en-US" sz="2800" b="1" dirty="0" smtClean="0">
                <a:solidFill>
                  <a:srgbClr val="00B050"/>
                </a:solidFill>
                <a:latin typeface="Arial" panose="020B0604020202020204" pitchFamily="34" charset="0"/>
                <a:cs typeface="Arial" panose="020B0604020202020204" pitchFamily="34" charset="0"/>
              </a:rPr>
              <a:t>Conclusion</a:t>
            </a:r>
            <a:r>
              <a:rPr lang="en-US" sz="3200" b="1" dirty="0">
                <a:solidFill>
                  <a:srgbClr val="00B050"/>
                </a:solidFill>
              </a:rPr>
              <a:t/>
            </a:r>
            <a:br>
              <a:rPr lang="en-US" sz="3200" b="1" dirty="0">
                <a:solidFill>
                  <a:srgbClr val="00B050"/>
                </a:solidFill>
              </a:rPr>
            </a:br>
            <a:r>
              <a:rPr lang="en-US" sz="3200" b="1" dirty="0">
                <a:solidFill>
                  <a:srgbClr val="00B050"/>
                </a:solidFill>
              </a:rPr>
              <a:t> </a:t>
            </a:r>
            <a:endParaRPr lang="en-US" sz="3200" b="1" dirty="0" smtClean="0">
              <a:solidFill>
                <a:srgbClr val="00B050"/>
              </a:solidFill>
            </a:endParaRPr>
          </a:p>
          <a:p>
            <a:pPr marL="514350" indent="-514350">
              <a:lnSpc>
                <a:spcPct val="150000"/>
              </a:lnSpc>
              <a:buClr>
                <a:srgbClr val="36A63A"/>
              </a:buClr>
              <a:buFont typeface="+mj-lt"/>
              <a:buAutoNum type="arabicPeriod"/>
            </a:pPr>
            <a:endParaRPr lang="en-US" sz="3200" b="1" dirty="0">
              <a:solidFill>
                <a:srgbClr val="00B050"/>
              </a:solidFill>
            </a:endParaRPr>
          </a:p>
        </p:txBody>
      </p:sp>
      <p:sp>
        <p:nvSpPr>
          <p:cNvPr id="4" name="Espace réservé du numéro de diapositive 3"/>
          <p:cNvSpPr>
            <a:spLocks noGrp="1"/>
          </p:cNvSpPr>
          <p:nvPr>
            <p:ph type="sldNum" sz="quarter" idx="10"/>
          </p:nvPr>
        </p:nvSpPr>
        <p:spPr>
          <a:xfrm>
            <a:off x="7727400" y="6597352"/>
            <a:ext cx="1416600" cy="266700"/>
          </a:xfrm>
        </p:spPr>
        <p:txBody>
          <a:bodyPr/>
          <a:lstStyle/>
          <a:p>
            <a:pPr>
              <a:defRPr/>
            </a:pPr>
            <a:r>
              <a:rPr lang="en-US" dirty="0" smtClean="0"/>
              <a:t>4</a:t>
            </a:r>
            <a:endParaRPr lang="en-US" dirty="0"/>
          </a:p>
        </p:txBody>
      </p:sp>
    </p:spTree>
    <p:extLst>
      <p:ext uri="{BB962C8B-B14F-4D97-AF65-F5344CB8AC3E}">
        <p14:creationId xmlns:p14="http://schemas.microsoft.com/office/powerpoint/2010/main" val="10606959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latin typeface="Arial" panose="020B0604020202020204" pitchFamily="34" charset="0"/>
                <a:cs typeface="Arial" panose="020B0604020202020204" pitchFamily="34" charset="0"/>
              </a:rPr>
              <a:t>Existing</a:t>
            </a:r>
            <a:r>
              <a:rPr lang="fr-FR" dirty="0" smtClean="0">
                <a:latin typeface="Arial" panose="020B0604020202020204" pitchFamily="34" charset="0"/>
                <a:cs typeface="Arial" panose="020B0604020202020204" pitchFamily="34" charset="0"/>
              </a:rPr>
              <a:t> AM Tools</a:t>
            </a:r>
            <a:endParaRPr lang="en-GB"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r>
              <a:rPr lang="en-US" dirty="0" smtClean="0"/>
              <a:t>5</a:t>
            </a:r>
            <a:endParaRPr lang="en-US" dirty="0"/>
          </a:p>
        </p:txBody>
      </p:sp>
      <mc:AlternateContent xmlns:mc="http://schemas.openxmlformats.org/markup-compatibility/2006" xmlns:a14="http://schemas.microsoft.com/office/drawing/2010/main">
        <mc:Choice Requires="a14">
          <p:sp>
            <p:nvSpPr>
              <p:cNvPr id="3" name="Rectangle 2"/>
              <p:cNvSpPr/>
              <p:nvPr/>
            </p:nvSpPr>
            <p:spPr>
              <a:xfrm>
                <a:off x="753124" y="2061344"/>
                <a:ext cx="8064896" cy="4464000"/>
              </a:xfrm>
              <a:prstGeom prst="rect">
                <a:avLst/>
              </a:prstGeom>
            </p:spPr>
            <p:txBody>
              <a:bodyPr wrap="square">
                <a:spAutoFit/>
              </a:bodyPr>
              <a:lstStyle/>
              <a:p>
                <a:pPr marL="342900" indent="-342900">
                  <a:lnSpc>
                    <a:spcPct val="150000"/>
                  </a:lnSpc>
                  <a:buFont typeface="Wingdings" panose="05000000000000000000" pitchFamily="2" charset="2"/>
                  <a:buChar char="q"/>
                </a:pPr>
                <a:r>
                  <a:rPr lang="en-US" sz="1200" b="1" dirty="0" err="1" smtClean="0">
                    <a:solidFill>
                      <a:srgbClr val="0000CC"/>
                    </a:solidFill>
                  </a:rPr>
                  <a:t>eProvide</a:t>
                </a:r>
                <a:r>
                  <a:rPr lang="en-US" sz="1200" b="1" dirty="0">
                    <a:solidFill>
                      <a:srgbClr val="0000CC"/>
                    </a:solidFill>
                  </a:rPr>
                  <a:t>, </a:t>
                </a:r>
                <a:r>
                  <a:rPr lang="en-US" sz="1200" b="1" dirty="0" smtClean="0">
                    <a:solidFill>
                      <a:srgbClr val="0000CC"/>
                    </a:solidFill>
                  </a:rPr>
                  <a:t>TOPCASED</a:t>
                </a:r>
                <a:endParaRPr lang="en-US" sz="1200" dirty="0" smtClean="0">
                  <a:solidFill>
                    <a:srgbClr val="0000CC"/>
                  </a:solidFill>
                </a:endParaRPr>
              </a:p>
              <a:p>
                <a:pPr marL="800100" lvl="1" indent="-342900">
                  <a:lnSpc>
                    <a:spcPct val="150000"/>
                  </a:lnSpc>
                  <a:buFont typeface="Arial" panose="020B0604020202020204" pitchFamily="34" charset="0"/>
                  <a:buChar char="•"/>
                </a:pPr>
                <a:r>
                  <a:rPr lang="en-US" sz="1100" dirty="0" smtClean="0"/>
                  <a:t>Frameworks </a:t>
                </a:r>
                <a:r>
                  <a:rPr lang="en-US" sz="1100" dirty="0"/>
                  <a:t>based on top of GMF </a:t>
                </a:r>
                <a:endParaRPr lang="en-US" sz="1100" dirty="0" smtClean="0"/>
              </a:p>
              <a:p>
                <a:pPr marL="800100" lvl="1" indent="-342900">
                  <a:lnSpc>
                    <a:spcPct val="150000"/>
                  </a:lnSpc>
                  <a:buFont typeface="Arial" panose="020B0604020202020204" pitchFamily="34" charset="0"/>
                  <a:buChar char="•"/>
                </a:pPr>
                <a:r>
                  <a:rPr lang="en-US" sz="1100" dirty="0" smtClean="0"/>
                  <a:t>Debugging </a:t>
                </a:r>
                <a:r>
                  <a:rPr lang="en-US" sz="1100" dirty="0"/>
                  <a:t>logic relying on Graphical </a:t>
                </a:r>
                <a:r>
                  <a:rPr lang="en-US" sz="1100" dirty="0" smtClean="0"/>
                  <a:t>Components</a:t>
                </a:r>
              </a:p>
              <a:p>
                <a:pPr marL="342900" indent="-342900">
                  <a:lnSpc>
                    <a:spcPct val="150000"/>
                  </a:lnSpc>
                  <a:buFont typeface="Wingdings" panose="05000000000000000000" pitchFamily="2" charset="2"/>
                  <a:buChar char="q"/>
                </a:pPr>
                <a:r>
                  <a:rPr lang="en-US" sz="1200" b="1" dirty="0" err="1" smtClean="0">
                    <a:solidFill>
                      <a:srgbClr val="0000CC"/>
                    </a:solidFill>
                  </a:rPr>
                  <a:t>GeMoC</a:t>
                </a:r>
                <a:r>
                  <a:rPr lang="en-US" sz="1100" dirty="0" smtClean="0"/>
                  <a:t>  </a:t>
                </a:r>
                <a:r>
                  <a:rPr lang="en-US" sz="1200" b="1" dirty="0">
                    <a:solidFill>
                      <a:srgbClr val="0000CC"/>
                    </a:solidFill>
                  </a:rPr>
                  <a:t>(</a:t>
                </a:r>
                <a:r>
                  <a:rPr lang="en-US" sz="1200" b="1" dirty="0" smtClean="0">
                    <a:solidFill>
                      <a:srgbClr val="0000CC"/>
                    </a:solidFill>
                  </a:rPr>
                  <a:t>Sirius</a:t>
                </a:r>
                <a:r>
                  <a:rPr lang="en-US" sz="1200" b="1" dirty="0">
                    <a:solidFill>
                      <a:srgbClr val="0000CC"/>
                    </a:solidFill>
                  </a:rPr>
                  <a:t>) </a:t>
                </a:r>
              </a:p>
              <a:p>
                <a:pPr marL="628650" lvl="1" indent="-171450">
                  <a:lnSpc>
                    <a:spcPct val="150000"/>
                  </a:lnSpc>
                  <a:buFont typeface="Arial" panose="020B0604020202020204" pitchFamily="34" charset="0"/>
                  <a:buChar char="•"/>
                </a:pPr>
                <a:r>
                  <a:rPr lang="en-US" sz="1100" dirty="0" smtClean="0"/>
                  <a:t>DSL </a:t>
                </a:r>
                <a:r>
                  <a:rPr lang="en-US" sz="1100" dirty="0"/>
                  <a:t>frameworks </a:t>
                </a:r>
                <a:r>
                  <a:rPr lang="en-US" sz="1100" dirty="0" smtClean="0"/>
                  <a:t>integrates </a:t>
                </a:r>
                <a:r>
                  <a:rPr lang="en-US" sz="1100" dirty="0"/>
                  <a:t>debugging </a:t>
                </a:r>
                <a:r>
                  <a:rPr lang="en-US" sz="1100" dirty="0" smtClean="0"/>
                  <a:t>&amp; </a:t>
                </a:r>
                <a:r>
                  <a:rPr lang="en-US" sz="1100" dirty="0"/>
                  <a:t>MA</a:t>
                </a:r>
                <a:r>
                  <a:rPr lang="en-US" sz="1100" dirty="0" smtClean="0"/>
                  <a:t>.</a:t>
                </a:r>
              </a:p>
              <a:p>
                <a:pPr marL="628650" lvl="1" indent="-171450">
                  <a:lnSpc>
                    <a:spcPct val="150000"/>
                  </a:lnSpc>
                  <a:buFont typeface="Arial" panose="020B0604020202020204" pitchFamily="34" charset="0"/>
                  <a:buChar char="•"/>
                </a:pPr>
                <a:r>
                  <a:rPr lang="en-US" sz="1100" dirty="0"/>
                  <a:t>The </a:t>
                </a:r>
                <a:r>
                  <a:rPr lang="en-US" sz="1100" dirty="0" smtClean="0"/>
                  <a:t>Animators </a:t>
                </a:r>
                <a14:m>
                  <m:oMath xmlns:m="http://schemas.openxmlformats.org/officeDocument/2006/math">
                    <m:groupChr>
                      <m:groupChrPr>
                        <m:chr m:val="↔"/>
                        <m:vertJc m:val="bot"/>
                        <m:ctrlPr>
                          <a:rPr lang="en-US" sz="1100" i="1" smtClean="0">
                            <a:latin typeface="Cambria Math" panose="02040503050406030204" pitchFamily="18" charset="0"/>
                          </a:rPr>
                        </m:ctrlPr>
                      </m:groupChrPr>
                      <m:e>
                        <m:r>
                          <m:rPr>
                            <m:brk m:alnAt="2"/>
                          </m:rPr>
                          <a:rPr lang="fr-BE" sz="1100" b="0" i="1" smtClean="0">
                            <a:latin typeface="Cambria Math" panose="02040503050406030204" pitchFamily="18" charset="0"/>
                          </a:rPr>
                          <m:t>𝐶</m:t>
                        </m:r>
                        <m:r>
                          <a:rPr lang="en-US" sz="1100" i="1">
                            <a:latin typeface="Cambria Math" panose="02040503050406030204" pitchFamily="18" charset="0"/>
                          </a:rPr>
                          <m:t>𝑜𝑢𝑝𝑙𝑒𝑑</m:t>
                        </m:r>
                      </m:e>
                    </m:groupChr>
                  </m:oMath>
                </a14:m>
                <a:r>
                  <a:rPr lang="en-US" sz="1100" dirty="0" smtClean="0"/>
                  <a:t> MT Language (i.e. </a:t>
                </a:r>
                <a:r>
                  <a:rPr lang="en-US" sz="1100" dirty="0" err="1" smtClean="0"/>
                  <a:t>Kermeta</a:t>
                </a:r>
                <a:r>
                  <a:rPr lang="en-US" sz="1100" dirty="0" smtClean="0"/>
                  <a:t> </a:t>
                </a:r>
                <a:r>
                  <a:rPr lang="en-US" sz="1100" dirty="0"/>
                  <a:t>and </a:t>
                </a:r>
                <a:r>
                  <a:rPr lang="en-US" sz="1100" dirty="0" err="1"/>
                  <a:t>Xtend</a:t>
                </a:r>
                <a:r>
                  <a:rPr lang="en-US" sz="1100" dirty="0" smtClean="0"/>
                  <a:t>)</a:t>
                </a:r>
                <a:endParaRPr lang="en-US" sz="1100" dirty="0"/>
              </a:p>
              <a:p>
                <a:pPr marL="628650" lvl="1" indent="-171450">
                  <a:lnSpc>
                    <a:spcPct val="150000"/>
                  </a:lnSpc>
                  <a:buFont typeface="Arial" panose="020B0604020202020204" pitchFamily="34" charset="0"/>
                  <a:buChar char="•"/>
                </a:pPr>
                <a:r>
                  <a:rPr lang="en-US" sz="1100" dirty="0"/>
                  <a:t>SYNC </a:t>
                </a:r>
                <a:r>
                  <a:rPr lang="en-US" sz="1100" dirty="0" smtClean="0"/>
                  <a:t>based </a:t>
                </a:r>
                <a:r>
                  <a:rPr lang="en-US" sz="1100" dirty="0"/>
                  <a:t>on Execution Engine </a:t>
                </a:r>
                <a:r>
                  <a:rPr lang="en-US" sz="1100" i="1" dirty="0" smtClean="0"/>
                  <a:t>breakpoints</a:t>
                </a:r>
                <a:r>
                  <a:rPr lang="en-US" sz="1100" dirty="0"/>
                  <a:t>.</a:t>
                </a:r>
              </a:p>
              <a:p>
                <a:pPr marL="342900" indent="-342900">
                  <a:lnSpc>
                    <a:spcPct val="150000"/>
                  </a:lnSpc>
                  <a:buFont typeface="Wingdings" panose="05000000000000000000" pitchFamily="2" charset="2"/>
                  <a:buChar char="q"/>
                </a:pPr>
                <a:r>
                  <a:rPr lang="en-US" sz="1200" dirty="0" smtClean="0">
                    <a:solidFill>
                      <a:srgbClr val="0000CC"/>
                    </a:solidFill>
                  </a:rPr>
                  <a:t> </a:t>
                </a:r>
                <a:r>
                  <a:rPr lang="en-US" sz="1200" b="1" dirty="0" err="1" smtClean="0">
                    <a:solidFill>
                      <a:srgbClr val="0000CC"/>
                    </a:solidFill>
                  </a:rPr>
                  <a:t>AtoMPM</a:t>
                </a:r>
                <a:endParaRPr lang="en-US" sz="1200" b="1" dirty="0" smtClean="0">
                  <a:solidFill>
                    <a:srgbClr val="0000CC"/>
                  </a:solidFill>
                </a:endParaRPr>
              </a:p>
              <a:p>
                <a:pPr marL="800100" lvl="1" indent="-342900">
                  <a:lnSpc>
                    <a:spcPct val="150000"/>
                  </a:lnSpc>
                  <a:buFont typeface="Arial" panose="020B0604020202020204" pitchFamily="34" charset="0"/>
                  <a:buChar char="•"/>
                </a:pPr>
                <a:r>
                  <a:rPr lang="en-US" sz="1100" dirty="0"/>
                  <a:t>DSL frameworks integrates debugging </a:t>
                </a:r>
                <a:r>
                  <a:rPr lang="en-US" sz="1100" dirty="0" smtClean="0"/>
                  <a:t>&amp; </a:t>
                </a:r>
                <a:r>
                  <a:rPr lang="en-US" sz="1100" dirty="0"/>
                  <a:t>MA</a:t>
                </a:r>
                <a:r>
                  <a:rPr lang="en-US" sz="1100" dirty="0" smtClean="0"/>
                  <a:t>.</a:t>
                </a:r>
              </a:p>
              <a:p>
                <a:pPr marL="800100" lvl="1" indent="-342900">
                  <a:lnSpc>
                    <a:spcPct val="150000"/>
                  </a:lnSpc>
                  <a:buFont typeface="Arial" panose="020B0604020202020204" pitchFamily="34" charset="0"/>
                  <a:buChar char="•"/>
                </a:pPr>
                <a:r>
                  <a:rPr lang="en-US" sz="1100" dirty="0" smtClean="0"/>
                  <a:t>MT </a:t>
                </a:r>
                <a:r>
                  <a:rPr lang="en-US" sz="1100" dirty="0"/>
                  <a:t>rules </a:t>
                </a:r>
                <a:r>
                  <a:rPr lang="en-US" sz="1100" dirty="0" smtClean="0"/>
                  <a:t>expressed by a CS  </a:t>
                </a:r>
                <a:r>
                  <a:rPr lang="en-US" sz="1100" dirty="0" smtClean="0">
                    <a:latin typeface="Cambria" panose="02040503050406030204" pitchFamily="18" charset="0"/>
                    <a:ea typeface="Cambria" panose="02040503050406030204" pitchFamily="18" charset="0"/>
                  </a:rPr>
                  <a:t>⟹ </a:t>
                </a:r>
                <a:r>
                  <a:rPr lang="en-US" sz="1100" b="1" dirty="0" smtClean="0"/>
                  <a:t>MT </a:t>
                </a:r>
                <a:r>
                  <a:rPr lang="en-US" sz="1100" b="1" dirty="0"/>
                  <a:t>S</a:t>
                </a:r>
                <a:r>
                  <a:rPr lang="en-US" sz="1100" b="1" dirty="0" smtClean="0"/>
                  <a:t>pecification </a:t>
                </a:r>
                <a14:m>
                  <m:oMath xmlns:m="http://schemas.openxmlformats.org/officeDocument/2006/math">
                    <m:groupChr>
                      <m:groupChrPr>
                        <m:chr m:val="↔"/>
                        <m:vertJc m:val="bot"/>
                        <m:ctrlPr>
                          <a:rPr lang="en-US" sz="1200" i="1">
                            <a:latin typeface="Cambria Math" panose="02040503050406030204" pitchFamily="18" charset="0"/>
                          </a:rPr>
                        </m:ctrlPr>
                      </m:groupChrPr>
                      <m:e>
                        <m:r>
                          <m:rPr>
                            <m:brk m:alnAt="2"/>
                          </m:rPr>
                          <a:rPr lang="fr-BE" sz="1200" b="0" i="1" smtClean="0">
                            <a:latin typeface="Cambria Math" panose="02040503050406030204" pitchFamily="18" charset="0"/>
                          </a:rPr>
                          <m:t> </m:t>
                        </m:r>
                        <m:r>
                          <a:rPr lang="fr-BE" sz="1200" b="0" i="1" smtClean="0">
                            <a:latin typeface="Cambria Math" panose="02040503050406030204" pitchFamily="18" charset="0"/>
                          </a:rPr>
                          <m:t>    </m:t>
                        </m:r>
                        <m:r>
                          <a:rPr lang="fr-BE" sz="1200" b="0" i="1" smtClean="0">
                            <a:latin typeface="Cambria Math" panose="02040503050406030204" pitchFamily="18" charset="0"/>
                          </a:rPr>
                          <m:t>𝐺𝑎𝑝𝑒</m:t>
                        </m:r>
                        <m:r>
                          <a:rPr lang="fr-BE" sz="1200" b="0" i="1" smtClean="0">
                            <a:latin typeface="Cambria Math" panose="02040503050406030204" pitchFamily="18" charset="0"/>
                          </a:rPr>
                          <m:t>     </m:t>
                        </m:r>
                      </m:e>
                    </m:groupChr>
                  </m:oMath>
                </a14:m>
                <a:r>
                  <a:rPr lang="en-US" sz="1100" dirty="0"/>
                  <a:t> </a:t>
                </a:r>
                <a:r>
                  <a:rPr lang="en-US" sz="1100" b="1" dirty="0" smtClean="0"/>
                  <a:t>MA</a:t>
                </a:r>
              </a:p>
              <a:p>
                <a:pPr marL="342900" indent="-342900">
                  <a:lnSpc>
                    <a:spcPct val="150000"/>
                  </a:lnSpc>
                  <a:buFont typeface="Wingdings" panose="05000000000000000000" pitchFamily="2" charset="2"/>
                  <a:buChar char="q"/>
                </a:pPr>
                <a:r>
                  <a:rPr lang="en-US" sz="1200" b="1" dirty="0">
                    <a:solidFill>
                      <a:srgbClr val="0000CC"/>
                    </a:solidFill>
                  </a:rPr>
                  <a:t>Finite State Machines and Petri </a:t>
                </a:r>
                <a:r>
                  <a:rPr lang="en-US" sz="1200" b="1" dirty="0" smtClean="0">
                    <a:solidFill>
                      <a:srgbClr val="0000CC"/>
                    </a:solidFill>
                  </a:rPr>
                  <a:t>Nets</a:t>
                </a:r>
              </a:p>
              <a:p>
                <a:pPr marL="800100" lvl="1" indent="-342900">
                  <a:buFont typeface="Arial" panose="020B0604020202020204" pitchFamily="34" charset="0"/>
                  <a:buChar char="•"/>
                </a:pPr>
                <a:r>
                  <a:rPr lang="en-US" sz="1100" dirty="0"/>
                  <a:t>N</a:t>
                </a:r>
                <a:r>
                  <a:rPr lang="en-US" sz="1100" dirty="0" smtClean="0"/>
                  <a:t>ative </a:t>
                </a:r>
                <a:r>
                  <a:rPr lang="en-US" sz="1100" dirty="0"/>
                  <a:t>graphical representations </a:t>
                </a:r>
                <a:r>
                  <a:rPr lang="en-US" sz="1100" dirty="0" smtClean="0"/>
                  <a:t>oﬀer </a:t>
                </a:r>
                <a:r>
                  <a:rPr lang="en-US" sz="1100" dirty="0"/>
                  <a:t>animators </a:t>
                </a:r>
                <a:endParaRPr lang="en-US" sz="1100" dirty="0" smtClean="0"/>
              </a:p>
              <a:p>
                <a:pPr marL="800100" lvl="1" indent="-342900">
                  <a:buFont typeface="Arial" panose="020B0604020202020204" pitchFamily="34" charset="0"/>
                  <a:buChar char="•"/>
                </a:pPr>
                <a:r>
                  <a:rPr lang="en-US" sz="1100" dirty="0" smtClean="0"/>
                  <a:t>MT </a:t>
                </a:r>
                <a:r>
                  <a:rPr lang="en-US" sz="1100" dirty="0"/>
                  <a:t>is directly expressed using the visual </a:t>
                </a:r>
                <a:r>
                  <a:rPr lang="en-US" sz="1100" dirty="0" smtClean="0"/>
                  <a:t>representation </a:t>
                </a:r>
              </a:p>
              <a:p>
                <a:pPr marL="800100" lvl="1" indent="-342900">
                  <a:buFont typeface="Arial" panose="020B0604020202020204" pitchFamily="34" charset="0"/>
                  <a:buChar char="•"/>
                </a:pPr>
                <a:r>
                  <a:rPr lang="en-US" sz="1100" dirty="0" smtClean="0"/>
                  <a:t>MT execution </a:t>
                </a:r>
                <a:r>
                  <a:rPr lang="en-US" sz="1100" dirty="0"/>
                  <a:t>is simply </a:t>
                </a:r>
                <a:r>
                  <a:rPr lang="en-US" sz="1100" b="1" i="1" dirty="0"/>
                  <a:t>rendered</a:t>
                </a:r>
                <a:r>
                  <a:rPr lang="en-US" sz="1100" dirty="0"/>
                  <a:t> </a:t>
                </a:r>
                <a:r>
                  <a:rPr lang="en-US" sz="1100" dirty="0" smtClean="0"/>
                  <a:t>visually</a:t>
                </a:r>
              </a:p>
              <a:p>
                <a:pPr marL="171450" indent="-171450">
                  <a:lnSpc>
                    <a:spcPct val="150000"/>
                  </a:lnSpc>
                  <a:buFont typeface="Wingdings" panose="05000000000000000000" pitchFamily="2" charset="2"/>
                  <a:buChar char="q"/>
                </a:pPr>
                <a:r>
                  <a:rPr lang="en-US" sz="1200" b="1" dirty="0">
                    <a:solidFill>
                      <a:srgbClr val="0000CC"/>
                    </a:solidFill>
                  </a:rPr>
                  <a:t> </a:t>
                </a:r>
                <a:r>
                  <a:rPr lang="en-US" sz="1200" b="1" dirty="0" smtClean="0">
                    <a:solidFill>
                      <a:srgbClr val="0000CC"/>
                    </a:solidFill>
                  </a:rPr>
                  <a:t>  </a:t>
                </a:r>
                <a:r>
                  <a:rPr lang="en-US" sz="1200" b="1" dirty="0" err="1" smtClean="0">
                    <a:solidFill>
                      <a:srgbClr val="0000CC"/>
                    </a:solidFill>
                  </a:rPr>
                  <a:t>ProB</a:t>
                </a:r>
                <a:endParaRPr lang="en-US" sz="1200" b="1" dirty="0" smtClean="0">
                  <a:solidFill>
                    <a:srgbClr val="0000CC"/>
                  </a:solidFill>
                </a:endParaRPr>
              </a:p>
              <a:p>
                <a:pPr marL="800100" lvl="1" indent="-342900">
                  <a:lnSpc>
                    <a:spcPct val="150000"/>
                  </a:lnSpc>
                  <a:buFont typeface="Arial" panose="020B0604020202020204" pitchFamily="34" charset="0"/>
                  <a:buChar char="•"/>
                </a:pPr>
                <a:r>
                  <a:rPr lang="en-US" sz="1100" dirty="0" smtClean="0"/>
                  <a:t>MA is defined through a Translational Semantics</a:t>
                </a:r>
              </a:p>
              <a:p>
                <a:pPr marL="800100" lvl="1" indent="-342900">
                  <a:lnSpc>
                    <a:spcPct val="150000"/>
                  </a:lnSpc>
                  <a:buFont typeface="Arial" panose="020B0604020202020204" pitchFamily="34" charset="0"/>
                  <a:buChar char="•"/>
                </a:pPr>
                <a:r>
                  <a:rPr lang="en-US" sz="1100" dirty="0" smtClean="0">
                    <a:solidFill>
                      <a:srgbClr val="000000"/>
                    </a:solidFill>
                    <a:latin typeface="LinBiolinumTI"/>
                  </a:rPr>
                  <a:t>MA </a:t>
                </a:r>
                <a:r>
                  <a:rPr lang="en-US" sz="1100" i="1" dirty="0" smtClean="0">
                    <a:solidFill>
                      <a:srgbClr val="000000"/>
                    </a:solidFill>
                    <a:latin typeface="LinBiolinumTI"/>
                  </a:rPr>
                  <a:t>enhanced diagnosis, </a:t>
                </a:r>
                <a:r>
                  <a:rPr lang="en-US" sz="1100" dirty="0" smtClean="0">
                    <a:solidFill>
                      <a:srgbClr val="000000"/>
                    </a:solidFill>
                    <a:latin typeface="LinLibertineT"/>
                  </a:rPr>
                  <a:t>e.g</a:t>
                </a:r>
                <a:r>
                  <a:rPr lang="en-US" sz="1100" dirty="0">
                    <a:solidFill>
                      <a:srgbClr val="000000"/>
                    </a:solidFill>
                    <a:latin typeface="LinLibertineT"/>
                  </a:rPr>
                  <a:t>. </a:t>
                </a:r>
                <a:r>
                  <a:rPr lang="en-US" sz="1100" i="1" dirty="0">
                    <a:solidFill>
                      <a:srgbClr val="000000"/>
                    </a:solidFill>
                    <a:latin typeface="LinLibertineT"/>
                  </a:rPr>
                  <a:t>appear </a:t>
                </a:r>
                <a:r>
                  <a:rPr lang="en-US" sz="1100" i="1" dirty="0" smtClean="0">
                    <a:solidFill>
                      <a:srgbClr val="000000"/>
                    </a:solidFill>
                    <a:latin typeface="LinLibertineT"/>
                  </a:rPr>
                  <a:t>deadlock</a:t>
                </a:r>
                <a:endParaRPr lang="en-US" sz="1100" i="1" dirty="0"/>
              </a:p>
            </p:txBody>
          </p:sp>
        </mc:Choice>
        <mc:Fallback xmlns="">
          <p:sp>
            <p:nvSpPr>
              <p:cNvPr id="3" name="Rectangle 2"/>
              <p:cNvSpPr>
                <a:spLocks noRot="1" noChangeAspect="1" noMove="1" noResize="1" noEditPoints="1" noAdjustHandles="1" noChangeArrowheads="1" noChangeShapeType="1" noTextEdit="1"/>
              </p:cNvSpPr>
              <p:nvPr/>
            </p:nvSpPr>
            <p:spPr>
              <a:xfrm>
                <a:off x="753124" y="2061344"/>
                <a:ext cx="8064896" cy="4464000"/>
              </a:xfrm>
              <a:prstGeom prst="rect">
                <a:avLst/>
              </a:prstGeom>
              <a:blipFill>
                <a:blip r:embed="rId3"/>
                <a:stretch>
                  <a:fillRect/>
                </a:stretch>
              </a:blipFill>
            </p:spPr>
            <p:txBody>
              <a:bodyPr/>
              <a:lstStyle/>
              <a:p>
                <a:r>
                  <a:rPr lang="en-US">
                    <a:noFill/>
                  </a:rPr>
                  <a:t> </a:t>
                </a:r>
              </a:p>
            </p:txBody>
          </p:sp>
        </mc:Fallback>
      </mc:AlternateContent>
      <p:pic>
        <p:nvPicPr>
          <p:cNvPr id="10" name="Picture 4" descr="C:\Documents and Settings\Administrateur\Local Settings\Temporary Internet Files\Content.IE5\S8RAMQET\MCj0433941000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1600" y="1288093"/>
            <a:ext cx="645432" cy="472236"/>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pic>
      <p:sp>
        <p:nvSpPr>
          <p:cNvPr id="11" name="Rectangle 10"/>
          <p:cNvSpPr/>
          <p:nvPr/>
        </p:nvSpPr>
        <p:spPr>
          <a:xfrm>
            <a:off x="849319" y="1732657"/>
            <a:ext cx="1002197" cy="246221"/>
          </a:xfrm>
          <a:prstGeom prst="rect">
            <a:avLst/>
          </a:prstGeom>
        </p:spPr>
        <p:txBody>
          <a:bodyPr wrap="none">
            <a:spAutoFit/>
          </a:bodyPr>
          <a:lstStyle/>
          <a:p>
            <a:r>
              <a:rPr lang="en-US" sz="1000" b="1" dirty="0"/>
              <a:t>MA Designer </a:t>
            </a:r>
          </a:p>
        </p:txBody>
      </p:sp>
      <p:sp>
        <p:nvSpPr>
          <p:cNvPr id="16" name="Rectangle 15"/>
          <p:cNvSpPr/>
          <p:nvPr/>
        </p:nvSpPr>
        <p:spPr>
          <a:xfrm>
            <a:off x="849319" y="1300430"/>
            <a:ext cx="6319706" cy="659417"/>
          </a:xfrm>
          <a:prstGeom prst="rect">
            <a:avLst/>
          </a:prstGeom>
          <a:noFill/>
          <a:ln w="28575" cmpd="dbl">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lvl="1" algn="ctr" defTabSz="457200" fontAlgn="auto">
              <a:spcBef>
                <a:spcPts val="0"/>
              </a:spcBef>
              <a:spcAft>
                <a:spcPts val="0"/>
              </a:spcAft>
            </a:pPr>
            <a:r>
              <a:rPr lang="en-US" sz="1800" b="1" dirty="0" smtClean="0">
                <a:solidFill>
                  <a:srgbClr val="0000CC"/>
                </a:solidFill>
                <a:latin typeface="Arial" panose="020B0604020202020204" pitchFamily="34" charset="0"/>
                <a:cs typeface="Arial" panose="020B0604020202020204" pitchFamily="34" charset="0"/>
              </a:rPr>
              <a:t>     DSL </a:t>
            </a:r>
            <a:r>
              <a:rPr lang="en-US" sz="1800" b="1" dirty="0">
                <a:solidFill>
                  <a:srgbClr val="0000CC"/>
                </a:solidFill>
                <a:latin typeface="Arial" panose="020B0604020202020204" pitchFamily="34" charset="0"/>
                <a:cs typeface="Arial" panose="020B0604020202020204" pitchFamily="34" charset="0"/>
              </a:rPr>
              <a:t>Tools </a:t>
            </a:r>
            <a:r>
              <a:rPr lang="en-US" sz="1800" dirty="0">
                <a:solidFill>
                  <a:prstClr val="black"/>
                </a:solidFill>
                <a:latin typeface="Arial" panose="020B0604020202020204" pitchFamily="34" charset="0"/>
                <a:cs typeface="Arial" panose="020B0604020202020204" pitchFamily="34" charset="0"/>
              </a:rPr>
              <a:t>to perform </a:t>
            </a:r>
            <a:r>
              <a:rPr lang="en-US" sz="1800" dirty="0" smtClean="0">
                <a:solidFill>
                  <a:prstClr val="black"/>
                </a:solidFill>
                <a:latin typeface="Arial" panose="020B0604020202020204" pitchFamily="34" charset="0"/>
                <a:cs typeface="Arial" panose="020B0604020202020204" pitchFamily="34" charset="0"/>
              </a:rPr>
              <a:t>MA alongside </a:t>
            </a:r>
            <a:r>
              <a:rPr lang="en-US" sz="1800" dirty="0">
                <a:solidFill>
                  <a:prstClr val="black"/>
                </a:solidFill>
                <a:latin typeface="Arial" panose="020B0604020202020204" pitchFamily="34" charset="0"/>
                <a:cs typeface="Arial" panose="020B0604020202020204" pitchFamily="34" charset="0"/>
              </a:rPr>
              <a:t>of </a:t>
            </a:r>
            <a:r>
              <a:rPr lang="en-US" sz="1800" dirty="0" smtClean="0">
                <a:solidFill>
                  <a:prstClr val="black"/>
                </a:solidFill>
                <a:latin typeface="Arial" panose="020B0604020202020204" pitchFamily="34" charset="0"/>
                <a:cs typeface="Arial" panose="020B0604020202020204" pitchFamily="34" charset="0"/>
              </a:rPr>
              <a:t>MT</a:t>
            </a:r>
            <a:endParaRPr lang="en-US" sz="1800" dirty="0">
              <a:solidFill>
                <a:prstClr val="black"/>
              </a:solidFill>
              <a:latin typeface="Arial" panose="020B0604020202020204" pitchFamily="34" charset="0"/>
              <a:cs typeface="Arial" panose="020B0604020202020204" pitchFamily="34" charset="0"/>
            </a:endParaRPr>
          </a:p>
        </p:txBody>
      </p:sp>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6136" y="3184690"/>
            <a:ext cx="582572" cy="316318"/>
          </a:xfrm>
          <a:prstGeom prst="rect">
            <a:avLst/>
          </a:prstGeom>
        </p:spPr>
      </p:pic>
      <p:pic>
        <p:nvPicPr>
          <p:cNvPr id="6" name="Imag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90757" y="4099230"/>
            <a:ext cx="825459" cy="337882"/>
          </a:xfrm>
          <a:prstGeom prst="rect">
            <a:avLst/>
          </a:prstGeom>
        </p:spPr>
      </p:pic>
      <p:pic>
        <p:nvPicPr>
          <p:cNvPr id="7" name="Imag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5323" y="2151483"/>
            <a:ext cx="504869" cy="413421"/>
          </a:xfrm>
          <a:prstGeom prst="rect">
            <a:avLst/>
          </a:prstGeom>
        </p:spPr>
      </p:pic>
      <p:pic>
        <p:nvPicPr>
          <p:cNvPr id="8" name="Imag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22889" y="5206292"/>
            <a:ext cx="721319" cy="454956"/>
          </a:xfrm>
          <a:prstGeom prst="rect">
            <a:avLst/>
          </a:prstGeom>
        </p:spPr>
      </p:pic>
      <p:pic>
        <p:nvPicPr>
          <p:cNvPr id="9" name="Imag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4834" y="6091023"/>
            <a:ext cx="699374" cy="218297"/>
          </a:xfrm>
          <a:prstGeom prst="rect">
            <a:avLst/>
          </a:prstGeom>
        </p:spPr>
      </p:pic>
    </p:spTree>
    <p:extLst>
      <p:ext uri="{BB962C8B-B14F-4D97-AF65-F5344CB8AC3E}">
        <p14:creationId xmlns:p14="http://schemas.microsoft.com/office/powerpoint/2010/main" val="5588859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latin typeface="Arial" panose="020B0604020202020204" pitchFamily="34" charset="0"/>
                <a:cs typeface="Arial" panose="020B0604020202020204" pitchFamily="34" charset="0"/>
              </a:rPr>
              <a:t>Identified</a:t>
            </a:r>
            <a:r>
              <a:rPr lang="fr-FR" dirty="0" smtClean="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Limits</a:t>
            </a:r>
            <a:endParaRPr lang="en-GB"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r>
              <a:rPr lang="en-US" dirty="0" smtClean="0"/>
              <a:t>6</a:t>
            </a:r>
            <a:endParaRPr lang="en-US" dirty="0"/>
          </a:p>
        </p:txBody>
      </p:sp>
      <p:sp>
        <p:nvSpPr>
          <p:cNvPr id="14" name="TextBox 44"/>
          <p:cNvSpPr txBox="1"/>
          <p:nvPr/>
        </p:nvSpPr>
        <p:spPr>
          <a:xfrm>
            <a:off x="508658" y="1337381"/>
            <a:ext cx="8635342" cy="4324261"/>
          </a:xfrm>
          <a:prstGeom prst="rect">
            <a:avLst/>
          </a:prstGeom>
          <a:noFill/>
        </p:spPr>
        <p:txBody>
          <a:bodyPr wrap="square" rtlCol="0">
            <a:spAutoFit/>
          </a:bodyPr>
          <a:lstStyle/>
          <a:p>
            <a:pPr marL="800100" lvl="2" indent="-342900" defTabSz="457200" fontAlgn="auto">
              <a:spcBef>
                <a:spcPts val="0"/>
              </a:spcBef>
              <a:spcAft>
                <a:spcPts val="0"/>
              </a:spcAft>
              <a:buFont typeface="Wingdings" panose="05000000000000000000" pitchFamily="2" charset="2"/>
              <a:buChar char="§"/>
            </a:pPr>
            <a:r>
              <a:rPr lang="en-US" b="1" dirty="0">
                <a:solidFill>
                  <a:prstClr val="black"/>
                </a:solidFill>
                <a:latin typeface="Arial" panose="020B0604020202020204" pitchFamily="34" charset="0"/>
                <a:ea typeface="Times" charset="0"/>
                <a:cs typeface="Arial" panose="020B0604020202020204" pitchFamily="34" charset="0"/>
              </a:rPr>
              <a:t>Variety of </a:t>
            </a:r>
            <a:r>
              <a:rPr lang="en-US" b="1" dirty="0">
                <a:latin typeface="Arial" panose="020B0604020202020204" pitchFamily="34" charset="0"/>
                <a:cs typeface="Arial" panose="020B0604020202020204" pitchFamily="34" charset="0"/>
              </a:rPr>
              <a:t>DSL</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graphical CS </a:t>
            </a:r>
            <a:r>
              <a:rPr lang="en-US" b="1" dirty="0" smtClean="0">
                <a:latin typeface="Arial" panose="020B0604020202020204" pitchFamily="34" charset="0"/>
                <a:cs typeface="Arial" panose="020B0604020202020204" pitchFamily="34" charset="0"/>
              </a:rPr>
              <a:t>and MT Specification</a:t>
            </a:r>
            <a:endParaRPr lang="en-US" dirty="0" smtClean="0">
              <a:solidFill>
                <a:prstClr val="black"/>
              </a:solidFill>
              <a:latin typeface="Arial" panose="020B0604020202020204" pitchFamily="34" charset="0"/>
              <a:ea typeface="Times" charset="0"/>
              <a:cs typeface="Arial" panose="020B0604020202020204" pitchFamily="34" charset="0"/>
            </a:endParaRPr>
          </a:p>
          <a:p>
            <a:pPr marL="1257300" lvl="2" indent="-342900" defTabSz="457200" fontAlgn="auto">
              <a:lnSpc>
                <a:spcPct val="150000"/>
              </a:lnSpc>
              <a:spcBef>
                <a:spcPts val="0"/>
              </a:spcBef>
              <a:spcAft>
                <a:spcPts val="0"/>
              </a:spcAft>
              <a:buFont typeface="Wingdings" panose="05000000000000000000" pitchFamily="2" charset="2"/>
              <a:buChar char="§"/>
            </a:pPr>
            <a:r>
              <a:rPr lang="fr-FR" sz="1400" dirty="0" err="1" smtClean="0">
                <a:solidFill>
                  <a:prstClr val="black"/>
                </a:solidFill>
                <a:latin typeface="Arial" panose="020B0604020202020204" pitchFamily="34" charset="0"/>
                <a:ea typeface="Times" charset="0"/>
                <a:cs typeface="Arial" panose="020B0604020202020204" pitchFamily="34" charset="0"/>
              </a:rPr>
              <a:t>Mapping</a:t>
            </a:r>
            <a:r>
              <a:rPr lang="fr-FR" sz="1400" dirty="0" smtClean="0">
                <a:solidFill>
                  <a:prstClr val="black"/>
                </a:solidFill>
                <a:latin typeface="Arial" panose="020B0604020202020204" pitchFamily="34" charset="0"/>
                <a:ea typeface="Times" charset="0"/>
                <a:cs typeface="Arial" panose="020B0604020202020204" pitchFamily="34" charset="0"/>
              </a:rPr>
              <a:t> AS</a:t>
            </a:r>
            <a:r>
              <a:rPr lang="fr-FR" sz="1400" dirty="0" smtClean="0">
                <a:solidFill>
                  <a:prstClr val="black"/>
                </a:solidFill>
                <a:latin typeface="Ebrima" panose="02000000000000000000" pitchFamily="2" charset="0"/>
                <a:ea typeface="Ebrima" panose="02000000000000000000" pitchFamily="2" charset="0"/>
                <a:cs typeface="Ebrima" panose="02000000000000000000" pitchFamily="2" charset="0"/>
              </a:rPr>
              <a:t>2</a:t>
            </a:r>
            <a:r>
              <a:rPr lang="fr-FR" sz="1400" dirty="0" smtClean="0">
                <a:solidFill>
                  <a:prstClr val="black"/>
                </a:solidFill>
                <a:latin typeface="Arial" panose="020B0604020202020204" pitchFamily="34" charset="0"/>
                <a:ea typeface="Times" charset="0"/>
                <a:cs typeface="Arial" panose="020B0604020202020204" pitchFamily="34" charset="0"/>
              </a:rPr>
              <a:t>CS </a:t>
            </a:r>
            <a:r>
              <a:rPr lang="fr-FR" sz="1400" dirty="0" err="1" smtClean="0">
                <a:solidFill>
                  <a:prstClr val="black"/>
                </a:solidFill>
                <a:latin typeface="Arial" panose="020B0604020202020204" pitchFamily="34" charset="0"/>
                <a:ea typeface="Times" charset="0"/>
                <a:cs typeface="Arial" panose="020B0604020202020204" pitchFamily="34" charset="0"/>
              </a:rPr>
              <a:t>is</a:t>
            </a:r>
            <a:r>
              <a:rPr lang="fr-FR" sz="1400" dirty="0" smtClean="0">
                <a:solidFill>
                  <a:prstClr val="black"/>
                </a:solidFill>
                <a:latin typeface="Arial" panose="020B0604020202020204" pitchFamily="34" charset="0"/>
                <a:ea typeface="Times" charset="0"/>
                <a:cs typeface="Arial" panose="020B0604020202020204" pitchFamily="34" charset="0"/>
              </a:rPr>
              <a:t> </a:t>
            </a:r>
            <a:r>
              <a:rPr lang="fr-FR" sz="1400" dirty="0" err="1" smtClean="0">
                <a:solidFill>
                  <a:prstClr val="black"/>
                </a:solidFill>
                <a:latin typeface="Arial" panose="020B0604020202020204" pitchFamily="34" charset="0"/>
                <a:ea typeface="Times" charset="0"/>
                <a:cs typeface="Arial" panose="020B0604020202020204" pitchFamily="34" charset="0"/>
              </a:rPr>
              <a:t>hidden</a:t>
            </a:r>
            <a:r>
              <a:rPr lang="fr-FR" sz="1400" dirty="0" smtClean="0">
                <a:solidFill>
                  <a:prstClr val="black"/>
                </a:solidFill>
                <a:latin typeface="Arial" panose="020B0604020202020204" pitchFamily="34" charset="0"/>
                <a:ea typeface="Times" charset="0"/>
                <a:cs typeface="Arial" panose="020B0604020202020204" pitchFamily="34" charset="0"/>
              </a:rPr>
              <a:t> and </a:t>
            </a:r>
            <a:r>
              <a:rPr lang="en-US" sz="1400" dirty="0" smtClean="0">
                <a:solidFill>
                  <a:prstClr val="black"/>
                </a:solidFill>
                <a:latin typeface="Arial" panose="020B0604020202020204" pitchFamily="34" charset="0"/>
                <a:ea typeface="Times" charset="0"/>
                <a:cs typeface="Arial" panose="020B0604020202020204" pitchFamily="34" charset="0"/>
              </a:rPr>
              <a:t>provided </a:t>
            </a:r>
            <a:r>
              <a:rPr lang="en-US" sz="1400" dirty="0">
                <a:solidFill>
                  <a:prstClr val="black"/>
                </a:solidFill>
                <a:latin typeface="Arial" panose="020B0604020202020204" pitchFamily="34" charset="0"/>
                <a:ea typeface="Times" charset="0"/>
                <a:cs typeface="Arial" panose="020B0604020202020204" pitchFamily="34" charset="0"/>
              </a:rPr>
              <a:t>as a black-box </a:t>
            </a:r>
            <a:r>
              <a:rPr lang="en-US" sz="1400" dirty="0" smtClean="0">
                <a:solidFill>
                  <a:prstClr val="black"/>
                </a:solidFill>
                <a:latin typeface="Arial" panose="020B0604020202020204" pitchFamily="34" charset="0"/>
                <a:ea typeface="Times" charset="0"/>
                <a:cs typeface="Arial" panose="020B0604020202020204" pitchFamily="34" charset="0"/>
              </a:rPr>
              <a:t>(e.g. </a:t>
            </a:r>
            <a:r>
              <a:rPr lang="en-US" sz="1400" dirty="0" err="1" smtClean="0">
                <a:solidFill>
                  <a:prstClr val="black"/>
                </a:solidFill>
                <a:latin typeface="Arial" panose="020B0604020202020204" pitchFamily="34" charset="0"/>
                <a:ea typeface="Times" charset="0"/>
                <a:cs typeface="Arial" panose="020B0604020202020204" pitchFamily="34" charset="0"/>
              </a:rPr>
              <a:t>Siruis</a:t>
            </a:r>
            <a:r>
              <a:rPr lang="en-US" sz="1400" dirty="0" smtClean="0">
                <a:solidFill>
                  <a:prstClr val="black"/>
                </a:solidFill>
                <a:latin typeface="Arial" panose="020B0604020202020204" pitchFamily="34" charset="0"/>
                <a:ea typeface="Times" charset="0"/>
                <a:cs typeface="Arial" panose="020B0604020202020204" pitchFamily="34" charset="0"/>
              </a:rPr>
              <a:t>)</a:t>
            </a:r>
          </a:p>
          <a:p>
            <a:pPr marL="1257300" lvl="2" indent="-342900" defTabSz="457200" fontAlgn="auto">
              <a:lnSpc>
                <a:spcPct val="150000"/>
              </a:lnSpc>
              <a:spcBef>
                <a:spcPts val="0"/>
              </a:spcBef>
              <a:spcAft>
                <a:spcPts val="0"/>
              </a:spcAft>
              <a:buFont typeface="Wingdings" panose="05000000000000000000" pitchFamily="2" charset="2"/>
              <a:buChar char="§"/>
            </a:pPr>
            <a:r>
              <a:rPr lang="en-US" sz="1400" dirty="0" smtClean="0">
                <a:solidFill>
                  <a:prstClr val="black"/>
                </a:solidFill>
                <a:latin typeface="Arial" panose="020B0604020202020204" pitchFamily="34" charset="0"/>
                <a:ea typeface="Times" charset="0"/>
                <a:cs typeface="Arial" panose="020B0604020202020204" pitchFamily="34" charset="0"/>
              </a:rPr>
              <a:t>Lack </a:t>
            </a:r>
            <a:r>
              <a:rPr lang="en-US" sz="1400" dirty="0">
                <a:solidFill>
                  <a:prstClr val="black"/>
                </a:solidFill>
                <a:latin typeface="Arial" panose="020B0604020202020204" pitchFamily="34" charset="0"/>
                <a:ea typeface="Times" charset="0"/>
                <a:cs typeface="Arial" panose="020B0604020202020204" pitchFamily="34" charset="0"/>
              </a:rPr>
              <a:t>ﬂexibility in the MA </a:t>
            </a:r>
            <a:r>
              <a:rPr lang="en-US" sz="1400" dirty="0" smtClean="0">
                <a:solidFill>
                  <a:prstClr val="black"/>
                </a:solidFill>
                <a:latin typeface="Arial" panose="020B0604020202020204" pitchFamily="34" charset="0"/>
                <a:ea typeface="Times" charset="0"/>
                <a:cs typeface="Arial" panose="020B0604020202020204" pitchFamily="34" charset="0"/>
              </a:rPr>
              <a:t>specification</a:t>
            </a:r>
          </a:p>
          <a:p>
            <a:pPr marL="1257300" lvl="2" indent="-342900" defTabSz="457200" fontAlgn="auto">
              <a:lnSpc>
                <a:spcPct val="150000"/>
              </a:lnSpc>
              <a:spcBef>
                <a:spcPts val="0"/>
              </a:spcBef>
              <a:spcAft>
                <a:spcPts val="0"/>
              </a:spcAft>
              <a:buFont typeface="Wingdings" panose="05000000000000000000" pitchFamily="2" charset="2"/>
              <a:buChar char="§"/>
            </a:pPr>
            <a:r>
              <a:rPr lang="en-US" sz="1400" dirty="0"/>
              <a:t>Formalism not directly manipulate MM’s </a:t>
            </a:r>
            <a:r>
              <a:rPr lang="en-US" sz="1400" dirty="0" smtClean="0"/>
              <a:t>features (e.g. PN)</a:t>
            </a:r>
          </a:p>
          <a:p>
            <a:pPr marL="1257300" lvl="2" indent="-342900" defTabSz="457200" fontAlgn="auto">
              <a:lnSpc>
                <a:spcPct val="150000"/>
              </a:lnSpc>
              <a:spcBef>
                <a:spcPts val="0"/>
              </a:spcBef>
              <a:spcAft>
                <a:spcPts val="0"/>
              </a:spcAft>
              <a:buFont typeface="Wingdings" panose="05000000000000000000" pitchFamily="2" charset="2"/>
              <a:buChar char="§"/>
            </a:pPr>
            <a:r>
              <a:rPr lang="en-US" sz="1400" dirty="0" smtClean="0">
                <a:solidFill>
                  <a:prstClr val="black"/>
                </a:solidFill>
                <a:latin typeface="Arial" panose="020B0604020202020204" pitchFamily="34" charset="0"/>
                <a:ea typeface="Times" charset="0"/>
                <a:cs typeface="Arial" panose="020B0604020202020204" pitchFamily="34" charset="0"/>
              </a:rPr>
              <a:t>Layout algorithms </a:t>
            </a:r>
            <a:r>
              <a:rPr lang="en-US" sz="1400" dirty="0">
                <a:solidFill>
                  <a:prstClr val="black"/>
                </a:solidFill>
                <a:latin typeface="Arial" panose="020B0604020202020204" pitchFamily="34" charset="0"/>
                <a:ea typeface="Times" charset="0"/>
                <a:cs typeface="Arial" panose="020B0604020202020204" pitchFamily="34" charset="0"/>
              </a:rPr>
              <a:t>are not </a:t>
            </a:r>
            <a:r>
              <a:rPr lang="en-US" sz="1400" dirty="0" smtClean="0">
                <a:solidFill>
                  <a:prstClr val="black"/>
                </a:solidFill>
                <a:latin typeface="Arial" panose="020B0604020202020204" pitchFamily="34" charset="0"/>
                <a:ea typeface="Times" charset="0"/>
                <a:cs typeface="Arial" panose="020B0604020202020204" pitchFamily="34" charset="0"/>
              </a:rPr>
              <a:t>supported</a:t>
            </a:r>
            <a:endParaRPr lang="fr-FR" sz="1400" dirty="0" smtClean="0">
              <a:solidFill>
                <a:prstClr val="black"/>
              </a:solidFill>
              <a:latin typeface="Arial" panose="020B0604020202020204" pitchFamily="34" charset="0"/>
              <a:ea typeface="Times" charset="0"/>
              <a:cs typeface="Arial" panose="020B0604020202020204" pitchFamily="34" charset="0"/>
            </a:endParaRPr>
          </a:p>
          <a:p>
            <a:pPr lvl="1" defTabSz="457200" fontAlgn="auto">
              <a:spcBef>
                <a:spcPts val="0"/>
              </a:spcBef>
              <a:spcAft>
                <a:spcPts val="0"/>
              </a:spcAft>
            </a:pPr>
            <a:r>
              <a:rPr lang="en-US" dirty="0" smtClean="0">
                <a:solidFill>
                  <a:srgbClr val="C00000"/>
                </a:solidFill>
                <a:latin typeface="Times" charset="0"/>
                <a:ea typeface="Times" charset="0"/>
                <a:cs typeface="Times" charset="0"/>
                <a:sym typeface="Wingdings"/>
              </a:rPr>
              <a:t>	</a:t>
            </a:r>
            <a:r>
              <a:rPr lang="en-US" sz="1600" dirty="0">
                <a:solidFill>
                  <a:srgbClr val="C00000"/>
                </a:solidFill>
                <a:latin typeface="Arial" panose="020B0604020202020204" pitchFamily="34" charset="0"/>
                <a:ea typeface="Times" charset="0"/>
                <a:cs typeface="Arial" panose="020B0604020202020204" pitchFamily="34" charset="0"/>
                <a:sym typeface="Wingdings"/>
              </a:rPr>
              <a:t> </a:t>
            </a:r>
            <a:r>
              <a:rPr lang="fr-FR" sz="1600" dirty="0" err="1" smtClean="0">
                <a:solidFill>
                  <a:srgbClr val="C00000"/>
                </a:solidFill>
                <a:latin typeface="Arial" panose="020B0604020202020204" pitchFamily="34" charset="0"/>
                <a:ea typeface="Times" charset="0"/>
                <a:cs typeface="Arial" panose="020B0604020202020204" pitchFamily="34" charset="0"/>
              </a:rPr>
              <a:t>Generalizing</a:t>
            </a:r>
            <a:r>
              <a:rPr lang="fr-FR" sz="1600" dirty="0" smtClean="0">
                <a:solidFill>
                  <a:srgbClr val="C00000"/>
                </a:solidFill>
                <a:latin typeface="Arial" panose="020B0604020202020204" pitchFamily="34" charset="0"/>
                <a:ea typeface="Times" charset="0"/>
                <a:cs typeface="Arial" panose="020B0604020202020204" pitchFamily="34" charset="0"/>
              </a:rPr>
              <a:t> a </a:t>
            </a:r>
            <a:r>
              <a:rPr lang="en-US" sz="1600" dirty="0" smtClean="0">
                <a:solidFill>
                  <a:srgbClr val="C00000"/>
                </a:solidFill>
                <a:latin typeface="Arial" panose="020B0604020202020204" pitchFamily="34" charset="0"/>
                <a:ea typeface="Times" charset="0"/>
                <a:cs typeface="Arial" panose="020B0604020202020204" pitchFamily="34" charset="0"/>
                <a:sym typeface="Wingdings"/>
              </a:rPr>
              <a:t>MA is </a:t>
            </a:r>
            <a:r>
              <a:rPr lang="en-US" sz="1600" dirty="0">
                <a:solidFill>
                  <a:srgbClr val="C00000"/>
                </a:solidFill>
                <a:latin typeface="Arial" panose="020B0604020202020204" pitchFamily="34" charset="0"/>
                <a:ea typeface="Times" charset="0"/>
                <a:cs typeface="Arial" panose="020B0604020202020204" pitchFamily="34" charset="0"/>
                <a:sym typeface="Wingdings"/>
              </a:rPr>
              <a:t>difficult ! </a:t>
            </a:r>
            <a:endParaRPr lang="en-US" sz="1800" dirty="0" smtClean="0">
              <a:solidFill>
                <a:prstClr val="black"/>
              </a:solidFill>
              <a:latin typeface="Arial" panose="020B0604020202020204" pitchFamily="34" charset="0"/>
              <a:ea typeface="Times" charset="0"/>
              <a:cs typeface="Arial" panose="020B0604020202020204" pitchFamily="34" charset="0"/>
            </a:endParaRPr>
          </a:p>
          <a:p>
            <a:pPr marL="800100" lvl="2" indent="-342900">
              <a:buFont typeface="Wingdings" panose="05000000000000000000" pitchFamily="2" charset="2"/>
              <a:buChar char="§"/>
            </a:pPr>
            <a:r>
              <a:rPr lang="en-US" b="1" dirty="0" smtClean="0">
                <a:solidFill>
                  <a:prstClr val="black"/>
                </a:solidFill>
                <a:latin typeface="Arial" panose="020B0604020202020204" pitchFamily="34" charset="0"/>
                <a:ea typeface="Times" charset="0"/>
                <a:cs typeface="Arial" panose="020B0604020202020204" pitchFamily="34" charset="0"/>
              </a:rPr>
              <a:t>In </a:t>
            </a:r>
            <a:r>
              <a:rPr lang="en-US" b="1" dirty="0">
                <a:solidFill>
                  <a:prstClr val="black"/>
                </a:solidFill>
                <a:latin typeface="Arial" panose="020B0604020202020204" pitchFamily="34" charset="0"/>
                <a:ea typeface="Times" charset="0"/>
                <a:cs typeface="Arial" panose="020B0604020202020204" pitchFamily="34" charset="0"/>
              </a:rPr>
              <a:t>case of </a:t>
            </a:r>
            <a:r>
              <a:rPr lang="en-US" b="1" dirty="0" smtClean="0">
                <a:solidFill>
                  <a:prstClr val="black"/>
                </a:solidFill>
                <a:latin typeface="Arial" panose="020B0604020202020204" pitchFamily="34" charset="0"/>
                <a:ea typeface="Times" charset="0"/>
                <a:cs typeface="Arial" panose="020B0604020202020204" pitchFamily="34" charset="0"/>
              </a:rPr>
              <a:t>hard-coding own </a:t>
            </a:r>
            <a:r>
              <a:rPr lang="en-US" b="1" dirty="0">
                <a:solidFill>
                  <a:prstClr val="black"/>
                </a:solidFill>
                <a:latin typeface="Arial" panose="020B0604020202020204" pitchFamily="34" charset="0"/>
                <a:ea typeface="Times" charset="0"/>
                <a:cs typeface="Arial" panose="020B0604020202020204" pitchFamily="34" charset="0"/>
              </a:rPr>
              <a:t>MA</a:t>
            </a:r>
            <a:r>
              <a:rPr lang="en-US" b="1" dirty="0" smtClean="0">
                <a:solidFill>
                  <a:prstClr val="black"/>
                </a:solidFill>
                <a:latin typeface="Arial" panose="020B0604020202020204" pitchFamily="34" charset="0"/>
                <a:ea typeface="Times" charset="0"/>
                <a:cs typeface="Arial" panose="020B0604020202020204" pitchFamily="34" charset="0"/>
              </a:rPr>
              <a:t> </a:t>
            </a:r>
            <a:endParaRPr lang="en-US" b="1" dirty="0">
              <a:solidFill>
                <a:prstClr val="black"/>
              </a:solidFill>
              <a:latin typeface="Arial" panose="020B0604020202020204" pitchFamily="34" charset="0"/>
              <a:ea typeface="Times" charset="0"/>
              <a:cs typeface="Arial" panose="020B0604020202020204" pitchFamily="34" charset="0"/>
            </a:endParaRPr>
          </a:p>
          <a:p>
            <a:pPr marL="1257300" lvl="3" indent="-342900">
              <a:lnSpc>
                <a:spcPct val="150000"/>
              </a:lnSpc>
              <a:buFont typeface="Wingdings" panose="05000000000000000000" pitchFamily="2" charset="2"/>
              <a:buChar char="§"/>
            </a:pPr>
            <a:r>
              <a:rPr lang="en-US" sz="1400" dirty="0">
                <a:solidFill>
                  <a:prstClr val="black"/>
                </a:solidFill>
                <a:latin typeface="Arial" panose="020B0604020202020204" pitchFamily="34" charset="0"/>
                <a:ea typeface="Times" charset="0"/>
                <a:cs typeface="Arial" panose="020B0604020202020204" pitchFamily="34" charset="0"/>
              </a:rPr>
              <a:t>Redesigning  from scratch is </a:t>
            </a:r>
            <a:r>
              <a:rPr lang="en-US" sz="1400" dirty="0">
                <a:solidFill>
                  <a:srgbClr val="C00000"/>
                </a:solidFill>
                <a:latin typeface="Arial" panose="020B0604020202020204" pitchFamily="34" charset="0"/>
                <a:ea typeface="Times" charset="0"/>
                <a:cs typeface="Arial" panose="020B0604020202020204" pitchFamily="34" charset="0"/>
              </a:rPr>
              <a:t>tedious and time consuming</a:t>
            </a:r>
          </a:p>
          <a:p>
            <a:pPr marL="1257300" lvl="3" indent="-342900">
              <a:lnSpc>
                <a:spcPct val="150000"/>
              </a:lnSpc>
              <a:buFont typeface="Wingdings" panose="05000000000000000000" pitchFamily="2" charset="2"/>
              <a:buChar char="§"/>
            </a:pPr>
            <a:r>
              <a:rPr lang="en-US" sz="1400" dirty="0">
                <a:solidFill>
                  <a:prstClr val="black"/>
                </a:solidFill>
                <a:latin typeface="Arial" panose="020B0604020202020204" pitchFamily="34" charset="0"/>
                <a:ea typeface="Times" charset="0"/>
                <a:cs typeface="Arial" panose="020B0604020202020204" pitchFamily="34" charset="0"/>
              </a:rPr>
              <a:t>Requiring a </a:t>
            </a:r>
            <a:r>
              <a:rPr lang="en-US" sz="1400" dirty="0">
                <a:solidFill>
                  <a:srgbClr val="C00000"/>
                </a:solidFill>
                <a:latin typeface="Arial" panose="020B0604020202020204" pitchFamily="34" charset="0"/>
                <a:ea typeface="Times" charset="0"/>
                <a:cs typeface="Arial" panose="020B0604020202020204" pitchFamily="34" charset="0"/>
              </a:rPr>
              <a:t>good background </a:t>
            </a:r>
            <a:r>
              <a:rPr lang="en-US" sz="1400" dirty="0">
                <a:solidFill>
                  <a:prstClr val="black"/>
                </a:solidFill>
                <a:latin typeface="Arial" panose="020B0604020202020204" pitchFamily="34" charset="0"/>
                <a:ea typeface="Times" charset="0"/>
                <a:cs typeface="Arial" panose="020B0604020202020204" pitchFamily="34" charset="0"/>
              </a:rPr>
              <a:t>and maintained by the MA engineer</a:t>
            </a:r>
          </a:p>
          <a:p>
            <a:pPr marL="1200150" lvl="3" indent="-285750">
              <a:lnSpc>
                <a:spcPct val="150000"/>
              </a:lnSpc>
              <a:buFont typeface="Wingdings" panose="05000000000000000000" pitchFamily="2" charset="2"/>
              <a:buChar char="è"/>
            </a:pPr>
            <a:r>
              <a:rPr lang="en-US" sz="1400" dirty="0" smtClean="0">
                <a:solidFill>
                  <a:srgbClr val="C00000"/>
                </a:solidFill>
                <a:latin typeface="Arial" panose="020B0604020202020204" pitchFamily="34" charset="0"/>
                <a:ea typeface="Times" charset="0"/>
                <a:cs typeface="Arial" panose="020B0604020202020204" pitchFamily="34" charset="0"/>
              </a:rPr>
              <a:t> Lack </a:t>
            </a:r>
            <a:r>
              <a:rPr lang="en-US" sz="1400" dirty="0">
                <a:solidFill>
                  <a:srgbClr val="C00000"/>
                </a:solidFill>
                <a:latin typeface="Arial" panose="020B0604020202020204" pitchFamily="34" charset="0"/>
                <a:ea typeface="Times" charset="0"/>
                <a:cs typeface="Arial" panose="020B0604020202020204" pitchFamily="34" charset="0"/>
              </a:rPr>
              <a:t>of MA units across </a:t>
            </a:r>
            <a:r>
              <a:rPr lang="en-US" sz="1400" dirty="0" smtClean="0">
                <a:solidFill>
                  <a:srgbClr val="C00000"/>
                </a:solidFill>
                <a:latin typeface="Arial" panose="020B0604020202020204" pitchFamily="34" charset="0"/>
                <a:ea typeface="Times" charset="0"/>
                <a:cs typeface="Arial" panose="020B0604020202020204" pitchFamily="34" charset="0"/>
              </a:rPr>
              <a:t>DSLs</a:t>
            </a:r>
          </a:p>
          <a:p>
            <a:pPr marL="800100" lvl="2" indent="-342900" defTabSz="457200" fontAlgn="auto">
              <a:spcBef>
                <a:spcPts val="0"/>
              </a:spcBef>
              <a:spcAft>
                <a:spcPts val="0"/>
              </a:spcAft>
              <a:buFont typeface="Wingdings" panose="05000000000000000000" pitchFamily="2" charset="2"/>
              <a:buChar char="§"/>
            </a:pPr>
            <a:r>
              <a:rPr lang="en-US" b="1" dirty="0" smtClean="0">
                <a:solidFill>
                  <a:prstClr val="black"/>
                </a:solidFill>
                <a:latin typeface="Arial" panose="020B0604020202020204" pitchFamily="34" charset="0"/>
                <a:ea typeface="Times" charset="0"/>
                <a:cs typeface="Arial" panose="020B0604020202020204" pitchFamily="34" charset="0"/>
              </a:rPr>
              <a:t>MTs </a:t>
            </a:r>
            <a:r>
              <a:rPr lang="en-US" b="1" dirty="0">
                <a:solidFill>
                  <a:prstClr val="black"/>
                </a:solidFill>
                <a:latin typeface="Arial" panose="020B0604020202020204" pitchFamily="34" charset="0"/>
                <a:ea typeface="Times" charset="0"/>
                <a:cs typeface="Arial" panose="020B0604020202020204" pitchFamily="34" charset="0"/>
              </a:rPr>
              <a:t>are likely specified independently of any </a:t>
            </a:r>
            <a:r>
              <a:rPr lang="en-US" b="1" dirty="0" smtClean="0">
                <a:solidFill>
                  <a:prstClr val="black"/>
                </a:solidFill>
                <a:latin typeface="Arial" panose="020B0604020202020204" pitchFamily="34" charset="0"/>
                <a:ea typeface="Times" charset="0"/>
                <a:cs typeface="Arial" panose="020B0604020202020204" pitchFamily="34" charset="0"/>
              </a:rPr>
              <a:t>MA</a:t>
            </a:r>
          </a:p>
          <a:p>
            <a:pPr marL="1257300" lvl="3" indent="-342900" defTabSz="457200" fontAlgn="auto">
              <a:spcBef>
                <a:spcPts val="0"/>
              </a:spcBef>
              <a:spcAft>
                <a:spcPts val="0"/>
              </a:spcAft>
              <a:buFont typeface="Wingdings" panose="05000000000000000000" pitchFamily="2" charset="2"/>
              <a:buChar char="§"/>
            </a:pPr>
            <a:r>
              <a:rPr lang="en-US" sz="1600" dirty="0">
                <a:solidFill>
                  <a:prstClr val="black"/>
                </a:solidFill>
                <a:latin typeface="Arial" panose="020B0604020202020204" pitchFamily="34" charset="0"/>
                <a:ea typeface="Times" charset="0"/>
                <a:cs typeface="Arial" panose="020B0604020202020204" pitchFamily="34" charset="0"/>
              </a:rPr>
              <a:t>MA must match the MT </a:t>
            </a:r>
            <a:r>
              <a:rPr lang="en-US" sz="1600" dirty="0" smtClean="0">
                <a:solidFill>
                  <a:prstClr val="black"/>
                </a:solidFill>
                <a:latin typeface="Arial" panose="020B0604020202020204" pitchFamily="34" charset="0"/>
                <a:ea typeface="Times" charset="0"/>
                <a:cs typeface="Arial" panose="020B0604020202020204" pitchFamily="34" charset="0"/>
              </a:rPr>
              <a:t>specificities</a:t>
            </a:r>
          </a:p>
          <a:p>
            <a:pPr marL="1257300" lvl="3" indent="-342900" defTabSz="457200" fontAlgn="auto">
              <a:spcBef>
                <a:spcPts val="0"/>
              </a:spcBef>
              <a:spcAft>
                <a:spcPts val="0"/>
              </a:spcAft>
              <a:buFont typeface="Wingdings" panose="05000000000000000000" pitchFamily="2" charset="2"/>
              <a:buChar char="§"/>
            </a:pPr>
            <a:r>
              <a:rPr lang="en-US" sz="1600" dirty="0">
                <a:solidFill>
                  <a:srgbClr val="000000"/>
                </a:solidFill>
                <a:latin typeface="SFRM1000"/>
              </a:rPr>
              <a:t>MA must support</a:t>
            </a:r>
            <a:r>
              <a:rPr lang="en-US" sz="1600" dirty="0"/>
              <a:t> a wide range of  </a:t>
            </a:r>
            <a:r>
              <a:rPr lang="en-US" sz="1600" dirty="0" smtClean="0"/>
              <a:t>DSLs</a:t>
            </a:r>
            <a:r>
              <a:rPr lang="en-US" sz="1600" dirty="0" smtClean="0">
                <a:solidFill>
                  <a:prstClr val="black"/>
                </a:solidFill>
                <a:latin typeface="Arial" panose="020B0604020202020204" pitchFamily="34" charset="0"/>
                <a:ea typeface="Times" charset="0"/>
                <a:cs typeface="Arial" panose="020B0604020202020204" pitchFamily="34" charset="0"/>
              </a:rPr>
              <a:t> </a:t>
            </a:r>
            <a:endParaRPr lang="en-US" sz="1600" b="1" dirty="0" smtClean="0">
              <a:solidFill>
                <a:prstClr val="black"/>
              </a:solidFill>
              <a:latin typeface="Arial" panose="020B0604020202020204" pitchFamily="34" charset="0"/>
              <a:ea typeface="Times" charset="0"/>
              <a:cs typeface="Arial" panose="020B0604020202020204" pitchFamily="34" charset="0"/>
            </a:endParaRPr>
          </a:p>
          <a:p>
            <a:pPr marL="457200" lvl="2" defTabSz="457200" fontAlgn="auto">
              <a:spcBef>
                <a:spcPts val="0"/>
              </a:spcBef>
              <a:spcAft>
                <a:spcPts val="0"/>
              </a:spcAft>
            </a:pPr>
            <a:r>
              <a:rPr lang="en-US" sz="1600" dirty="0" smtClean="0">
                <a:solidFill>
                  <a:srgbClr val="C00000"/>
                </a:solidFill>
                <a:latin typeface="Arial" panose="020B0604020202020204" pitchFamily="34" charset="0"/>
                <a:ea typeface="Times" charset="0"/>
                <a:cs typeface="Arial" panose="020B0604020202020204" pitchFamily="34" charset="0"/>
                <a:sym typeface="Wingdings"/>
              </a:rPr>
              <a:t>          </a:t>
            </a:r>
            <a:r>
              <a:rPr lang="en-US" sz="1600" dirty="0" smtClean="0">
                <a:solidFill>
                  <a:srgbClr val="C00000"/>
                </a:solidFill>
                <a:latin typeface="Arial" panose="020B0604020202020204" pitchFamily="34" charset="0"/>
                <a:ea typeface="Times" charset="0"/>
                <a:cs typeface="Arial" panose="020B0604020202020204" pitchFamily="34" charset="0"/>
              </a:rPr>
              <a:t>Gap</a:t>
            </a:r>
            <a:r>
              <a:rPr lang="en-US" sz="1600" dirty="0">
                <a:solidFill>
                  <a:srgbClr val="C00000"/>
                </a:solidFill>
                <a:latin typeface="Arial" panose="020B0604020202020204" pitchFamily="34" charset="0"/>
                <a:ea typeface="Times" charset="0"/>
                <a:cs typeface="Arial" panose="020B0604020202020204" pitchFamily="34" charset="0"/>
              </a:rPr>
              <a:t>: </a:t>
            </a:r>
            <a:r>
              <a:rPr lang="en-US" sz="1600" dirty="0" smtClean="0">
                <a:solidFill>
                  <a:srgbClr val="C00000"/>
                </a:solidFill>
                <a:latin typeface="Arial" panose="020B0604020202020204" pitchFamily="34" charset="0"/>
                <a:ea typeface="Times" charset="0"/>
                <a:cs typeface="Arial" panose="020B0604020202020204" pitchFamily="34" charset="0"/>
              </a:rPr>
              <a:t>MT Engine / MA Engine</a:t>
            </a:r>
            <a:endParaRPr lang="en-US" sz="1600" dirty="0">
              <a:solidFill>
                <a:srgbClr val="C00000"/>
              </a:solidFill>
              <a:latin typeface="Arial" panose="020B0604020202020204" pitchFamily="34" charset="0"/>
              <a:ea typeface="Times" charset="0"/>
              <a:cs typeface="Arial" panose="020B0604020202020204" pitchFamily="34" charset="0"/>
            </a:endParaRPr>
          </a:p>
        </p:txBody>
      </p:sp>
      <p:sp>
        <p:nvSpPr>
          <p:cNvPr id="8" name="Rectangle 7"/>
          <p:cNvSpPr/>
          <p:nvPr/>
        </p:nvSpPr>
        <p:spPr>
          <a:xfrm>
            <a:off x="1187624" y="5729105"/>
            <a:ext cx="6624736" cy="707886"/>
          </a:xfrm>
          <a:prstGeom prst="rect">
            <a:avLst/>
          </a:prstGeom>
          <a:ln w="19050">
            <a:solidFill>
              <a:schemeClr val="tx1"/>
            </a:solidFill>
          </a:ln>
        </p:spPr>
        <p:txBody>
          <a:bodyPr wrap="square">
            <a:spAutoFit/>
          </a:bodyPr>
          <a:lstStyle/>
          <a:p>
            <a:pPr algn="ctr"/>
            <a:r>
              <a:rPr lang="en-US" b="1" dirty="0" smtClean="0">
                <a:solidFill>
                  <a:srgbClr val="FF0000"/>
                </a:solidFill>
              </a:rPr>
              <a:t>             Lack </a:t>
            </a:r>
            <a:r>
              <a:rPr lang="en-US" b="1" dirty="0">
                <a:solidFill>
                  <a:srgbClr val="FF0000"/>
                </a:solidFill>
              </a:rPr>
              <a:t>ﬂexibility </a:t>
            </a:r>
            <a:r>
              <a:rPr lang="en-US" dirty="0"/>
              <a:t>in the MA specification, and </a:t>
            </a:r>
            <a:r>
              <a:rPr lang="en-US" b="1" dirty="0">
                <a:solidFill>
                  <a:srgbClr val="FF0000"/>
                </a:solidFill>
              </a:rPr>
              <a:t>reuse of MA units </a:t>
            </a:r>
            <a:r>
              <a:rPr lang="en-US" dirty="0"/>
              <a:t>across </a:t>
            </a:r>
            <a:r>
              <a:rPr lang="en-US" dirty="0" smtClean="0"/>
              <a:t>DSLs</a:t>
            </a:r>
            <a:endParaRPr lang="en-US" dirty="0"/>
          </a:p>
        </p:txBody>
      </p:sp>
      <p:pic>
        <p:nvPicPr>
          <p:cNvPr id="9" name="Image 8"/>
          <p:cNvPicPr>
            <a:picLocks noChangeAspect="1"/>
          </p:cNvPicPr>
          <p:nvPr/>
        </p:nvPicPr>
        <p:blipFill>
          <a:blip r:embed="rId3"/>
          <a:stretch>
            <a:fillRect/>
          </a:stretch>
        </p:blipFill>
        <p:spPr>
          <a:xfrm>
            <a:off x="1691680" y="5817744"/>
            <a:ext cx="508025" cy="602806"/>
          </a:xfrm>
          <a:prstGeom prst="rect">
            <a:avLst/>
          </a:prstGeom>
        </p:spPr>
      </p:pic>
    </p:spTree>
    <p:extLst>
      <p:ext uri="{BB962C8B-B14F-4D97-AF65-F5344CB8AC3E}">
        <p14:creationId xmlns:p14="http://schemas.microsoft.com/office/powerpoint/2010/main" val="20020397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latin typeface="Arial" panose="020B0604020202020204" pitchFamily="34" charset="0"/>
                <a:cs typeface="Arial" panose="020B0604020202020204" pitchFamily="34" charset="0"/>
              </a:rPr>
              <a:t>Our Vision</a:t>
            </a:r>
            <a:endParaRPr lang="en-GB" dirty="0">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10"/>
          </p:nvPr>
        </p:nvSpPr>
        <p:spPr/>
        <p:txBody>
          <a:bodyPr/>
          <a:lstStyle/>
          <a:p>
            <a:pPr>
              <a:defRPr/>
            </a:pPr>
            <a:r>
              <a:rPr lang="en-US" dirty="0" smtClean="0"/>
              <a:t>8</a:t>
            </a:r>
            <a:endParaRPr lang="en-US" dirty="0"/>
          </a:p>
        </p:txBody>
      </p:sp>
      <p:pic>
        <p:nvPicPr>
          <p:cNvPr id="6" name="Image 21">
            <a:extLst>
              <a:ext uri="{FF2B5EF4-FFF2-40B4-BE49-F238E27FC236}">
                <a16:creationId xmlns:a16="http://schemas.microsoft.com/office/drawing/2014/main" id="{71A723FB-ADE3-4EF3-8C4D-009EFD023194}"/>
              </a:ext>
            </a:extLst>
          </p:cNvPr>
          <p:cNvPicPr>
            <a:picLocks noChangeAspect="1"/>
          </p:cNvPicPr>
          <p:nvPr/>
        </p:nvPicPr>
        <p:blipFill>
          <a:blip r:embed="rId3"/>
          <a:stretch>
            <a:fillRect/>
          </a:stretch>
        </p:blipFill>
        <p:spPr>
          <a:xfrm>
            <a:off x="438225" y="1958886"/>
            <a:ext cx="524879" cy="1224571"/>
          </a:xfrm>
          <a:prstGeom prst="rect">
            <a:avLst/>
          </a:prstGeom>
        </p:spPr>
      </p:pic>
      <p:sp>
        <p:nvSpPr>
          <p:cNvPr id="3" name="Flèche droite 2"/>
          <p:cNvSpPr/>
          <p:nvPr/>
        </p:nvSpPr>
        <p:spPr>
          <a:xfrm>
            <a:off x="1014289" y="2462942"/>
            <a:ext cx="216024" cy="21602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0" name="Rectangle à coins arrondis 9"/>
          <p:cNvSpPr/>
          <p:nvPr/>
        </p:nvSpPr>
        <p:spPr>
          <a:xfrm>
            <a:off x="1281498" y="1958886"/>
            <a:ext cx="1037431" cy="1224136"/>
          </a:xfrm>
          <a:prstGeom prst="roundRect">
            <a:avLst>
              <a:gd name="adj" fmla="val 10246"/>
            </a:avLst>
          </a:prstGeom>
        </p:spPr>
        <p:style>
          <a:lnRef idx="1">
            <a:schemeClr val="dk1"/>
          </a:lnRef>
          <a:fillRef idx="3">
            <a:schemeClr val="dk1"/>
          </a:fillRef>
          <a:effectRef idx="2">
            <a:schemeClr val="dk1"/>
          </a:effectRef>
          <a:fontRef idx="minor">
            <a:schemeClr val="lt1"/>
          </a:fontRef>
        </p:style>
        <p:txBody>
          <a:bodyPr lIns="0" rIns="0" rtlCol="0" anchor="ctr"/>
          <a:lstStyle/>
          <a:p>
            <a:pPr algn="ctr"/>
            <a:endParaRPr lang="en-US" sz="1600" dirty="0" smtClean="0">
              <a:latin typeface="Arial" panose="020B0604020202020204" pitchFamily="34" charset="0"/>
              <a:cs typeface="Arial" panose="020B0604020202020204" pitchFamily="34" charset="0"/>
            </a:endParaRPr>
          </a:p>
          <a:p>
            <a:pPr algn="ctr"/>
            <a:r>
              <a:rPr lang="en-US" sz="1400" spc="10" dirty="0">
                <a:solidFill>
                  <a:schemeClr val="bg1"/>
                </a:solidFill>
                <a:latin typeface="Courier New"/>
                <a:ea typeface="ＭＳ Ｐゴシック" charset="0"/>
                <a:cs typeface="Courier New"/>
              </a:rPr>
              <a:t>Animation</a:t>
            </a:r>
          </a:p>
          <a:p>
            <a:pPr algn="ctr"/>
            <a:r>
              <a:rPr lang="en-US" sz="1400" spc="10" dirty="0">
                <a:solidFill>
                  <a:schemeClr val="bg1"/>
                </a:solidFill>
                <a:latin typeface="Courier New"/>
                <a:ea typeface="ＭＳ Ｐゴシック" charset="0"/>
                <a:cs typeface="Courier New"/>
              </a:rPr>
              <a:t>Engine</a:t>
            </a:r>
          </a:p>
          <a:p>
            <a:pPr algn="ctr"/>
            <a:endParaRPr lang="en-US" sz="1600" dirty="0">
              <a:latin typeface="Arial" panose="020B0604020202020204" pitchFamily="34" charset="0"/>
              <a:cs typeface="Arial" panose="020B0604020202020204" pitchFamily="34" charset="0"/>
            </a:endParaRPr>
          </a:p>
        </p:txBody>
      </p:sp>
      <p:sp>
        <p:nvSpPr>
          <p:cNvPr id="16" name="TextBox 38"/>
          <p:cNvSpPr txBox="1"/>
          <p:nvPr/>
        </p:nvSpPr>
        <p:spPr>
          <a:xfrm>
            <a:off x="5955846" y="3068961"/>
            <a:ext cx="553638" cy="246221"/>
          </a:xfrm>
          <a:prstGeom prst="rect">
            <a:avLst/>
          </a:prstGeom>
          <a:noFill/>
        </p:spPr>
        <p:txBody>
          <a:bodyPr wrap="square" rtlCol="0">
            <a:spAutoFit/>
          </a:bodyPr>
          <a:lstStyle/>
          <a:p>
            <a:r>
              <a:rPr lang="fr-FR" sz="1000" dirty="0" smtClean="0">
                <a:latin typeface="Courier New" panose="02070309020205020404" pitchFamily="49" charset="0"/>
                <a:cs typeface="Courier New" panose="02070309020205020404" pitchFamily="49" charset="0"/>
              </a:rPr>
              <a:t>0..*</a:t>
            </a:r>
            <a:endParaRPr lang="en-GB" sz="1000" dirty="0">
              <a:latin typeface="Courier New" panose="02070309020205020404" pitchFamily="49" charset="0"/>
              <a:cs typeface="Courier New" panose="02070309020205020404" pitchFamily="49" charset="0"/>
            </a:endParaRPr>
          </a:p>
        </p:txBody>
      </p:sp>
      <p:sp>
        <p:nvSpPr>
          <p:cNvPr id="17" name="Rectangle 16"/>
          <p:cNvSpPr/>
          <p:nvPr/>
        </p:nvSpPr>
        <p:spPr>
          <a:xfrm>
            <a:off x="3781215" y="3131648"/>
            <a:ext cx="773806"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latin typeface="Courier New" panose="02070309020205020404" pitchFamily="49" charset="0"/>
                <a:cs typeface="Courier New" panose="02070309020205020404" pitchFamily="49" charset="0"/>
              </a:rPr>
              <a:t>TU</a:t>
            </a:r>
            <a:endParaRPr lang="en-GB" sz="1200" dirty="0">
              <a:solidFill>
                <a:schemeClr val="tx1"/>
              </a:solidFill>
              <a:latin typeface="Courier New" panose="02070309020205020404" pitchFamily="49" charset="0"/>
              <a:cs typeface="Courier New" panose="02070309020205020404" pitchFamily="49" charset="0"/>
            </a:endParaRPr>
          </a:p>
        </p:txBody>
      </p:sp>
      <p:sp>
        <p:nvSpPr>
          <p:cNvPr id="18" name="Rectangle 17"/>
          <p:cNvSpPr/>
          <p:nvPr/>
        </p:nvSpPr>
        <p:spPr>
          <a:xfrm>
            <a:off x="6390482" y="3131648"/>
            <a:ext cx="773806" cy="27622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latin typeface="Courier New" panose="02070309020205020404" pitchFamily="49" charset="0"/>
                <a:cs typeface="Courier New" panose="02070309020205020404" pitchFamily="49" charset="0"/>
              </a:rPr>
              <a:t>AU</a:t>
            </a:r>
            <a:endParaRPr lang="en-GB" sz="1200" dirty="0">
              <a:solidFill>
                <a:schemeClr val="tx1"/>
              </a:solidFill>
              <a:latin typeface="Courier New" panose="02070309020205020404" pitchFamily="49" charset="0"/>
              <a:cs typeface="Courier New" panose="02070309020205020404" pitchFamily="49" charset="0"/>
            </a:endParaRPr>
          </a:p>
        </p:txBody>
      </p:sp>
      <p:cxnSp>
        <p:nvCxnSpPr>
          <p:cNvPr id="19" name="Straight Connector 2"/>
          <p:cNvCxnSpPr>
            <a:stCxn id="17" idx="3"/>
            <a:endCxn id="18" idx="1"/>
          </p:cNvCxnSpPr>
          <p:nvPr/>
        </p:nvCxnSpPr>
        <p:spPr>
          <a:xfrm>
            <a:off x="4555021" y="3269761"/>
            <a:ext cx="1835461" cy="0"/>
          </a:xfrm>
          <a:prstGeom prst="lin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20" name="TextBox 175"/>
          <p:cNvSpPr txBox="1"/>
          <p:nvPr/>
        </p:nvSpPr>
        <p:spPr>
          <a:xfrm>
            <a:off x="4553818" y="3068960"/>
            <a:ext cx="553638" cy="246221"/>
          </a:xfrm>
          <a:prstGeom prst="rect">
            <a:avLst/>
          </a:prstGeom>
          <a:noFill/>
        </p:spPr>
        <p:txBody>
          <a:bodyPr wrap="square" rtlCol="0">
            <a:spAutoFit/>
          </a:bodyPr>
          <a:lstStyle/>
          <a:p>
            <a:r>
              <a:rPr lang="fr-FR" sz="1000" dirty="0" smtClean="0">
                <a:latin typeface="Courier New" panose="02070309020205020404" pitchFamily="49" charset="0"/>
                <a:cs typeface="Courier New" panose="02070309020205020404" pitchFamily="49" charset="0"/>
              </a:rPr>
              <a:t>0..*</a:t>
            </a:r>
            <a:endParaRPr lang="en-GB" sz="1000" dirty="0">
              <a:latin typeface="Courier New" panose="02070309020205020404" pitchFamily="49" charset="0"/>
              <a:cs typeface="Courier New" panose="02070309020205020404" pitchFamily="49" charset="0"/>
            </a:endParaRPr>
          </a:p>
        </p:txBody>
      </p:sp>
      <p:sp>
        <p:nvSpPr>
          <p:cNvPr id="21" name="Rectangle 20"/>
          <p:cNvSpPr/>
          <p:nvPr/>
        </p:nvSpPr>
        <p:spPr>
          <a:xfrm>
            <a:off x="107504" y="1362483"/>
            <a:ext cx="9001000" cy="4832092"/>
          </a:xfrm>
          <a:prstGeom prst="rect">
            <a:avLst/>
          </a:prstGeom>
        </p:spPr>
        <p:txBody>
          <a:bodyPr wrap="square">
            <a:spAutoFit/>
          </a:bodyPr>
          <a:lstStyle/>
          <a:p>
            <a:pPr marL="285750" indent="-285750">
              <a:buFont typeface="Wingdings" panose="05000000000000000000" pitchFamily="2" charset="2"/>
              <a:buChar char="q"/>
            </a:pPr>
            <a:r>
              <a:rPr lang="en-US" sz="1800" b="1" dirty="0" smtClean="0"/>
              <a:t>Fully </a:t>
            </a:r>
            <a:r>
              <a:rPr lang="en-US" sz="1800" b="1" dirty="0"/>
              <a:t>unlock the potential of MA </a:t>
            </a:r>
            <a:r>
              <a:rPr lang="en-US" sz="1800" b="1" dirty="0" smtClean="0"/>
              <a:t>engineering </a:t>
            </a:r>
          </a:p>
          <a:p>
            <a:pPr marL="285750" indent="-285750">
              <a:buFont typeface="Wingdings" panose="05000000000000000000" pitchFamily="2" charset="2"/>
              <a:buChar char="q"/>
            </a:pPr>
            <a:endParaRPr lang="en-US" sz="1600" dirty="0" smtClean="0"/>
          </a:p>
          <a:p>
            <a:pPr marL="2571750" lvl="5" indent="-285750">
              <a:lnSpc>
                <a:spcPct val="200000"/>
              </a:lnSpc>
              <a:buFont typeface="Wingdings" panose="05000000000000000000" pitchFamily="2" charset="2"/>
              <a:buChar char="à"/>
            </a:pPr>
            <a:r>
              <a:rPr lang="en-US" sz="1600" b="1" dirty="0">
                <a:solidFill>
                  <a:srgbClr val="000000"/>
                </a:solidFill>
                <a:latin typeface="LinLibertineTB"/>
              </a:rPr>
              <a:t>Multi-abstraction, and Reuse </a:t>
            </a:r>
            <a:endParaRPr lang="en-US" sz="1600" b="1" dirty="0" smtClean="0">
              <a:solidFill>
                <a:srgbClr val="000000"/>
              </a:solidFill>
              <a:latin typeface="LinLibertineTB"/>
            </a:endParaRPr>
          </a:p>
          <a:p>
            <a:pPr marL="2571750" lvl="5" indent="-285750">
              <a:lnSpc>
                <a:spcPct val="200000"/>
              </a:lnSpc>
              <a:buFont typeface="Wingdings" panose="05000000000000000000" pitchFamily="2" charset="2"/>
              <a:buChar char="à"/>
            </a:pPr>
            <a:r>
              <a:rPr lang="en-US" sz="1600" b="1" dirty="0" smtClean="0">
                <a:solidFill>
                  <a:srgbClr val="000000"/>
                </a:solidFill>
                <a:latin typeface="LinLibertineTB"/>
              </a:rPr>
              <a:t>N:N  Mapping</a:t>
            </a:r>
            <a:r>
              <a:rPr lang="en-US" sz="1600" b="1" dirty="0">
                <a:solidFill>
                  <a:srgbClr val="000000"/>
                </a:solidFill>
                <a:latin typeface="LinLibertineTB"/>
              </a:rPr>
              <a:t>: Transformation (TU) and Animation (AU) Units</a:t>
            </a:r>
          </a:p>
          <a:p>
            <a:pPr marL="742950" lvl="1" indent="-285750">
              <a:buFont typeface="Wingdings" panose="05000000000000000000" pitchFamily="2" charset="2"/>
              <a:buChar char="à"/>
            </a:pPr>
            <a:endParaRPr lang="fr-BE" sz="1600" b="1" dirty="0">
              <a:solidFill>
                <a:srgbClr val="000000"/>
              </a:solidFill>
              <a:latin typeface="LinLibertineTB"/>
            </a:endParaRPr>
          </a:p>
          <a:p>
            <a:endParaRPr lang="en-US" sz="1800" b="1" dirty="0" smtClean="0"/>
          </a:p>
          <a:p>
            <a:pPr marL="285750" indent="-285750">
              <a:lnSpc>
                <a:spcPct val="200000"/>
              </a:lnSpc>
              <a:buFont typeface="Wingdings" panose="05000000000000000000" pitchFamily="2" charset="2"/>
              <a:buChar char="q"/>
            </a:pPr>
            <a:r>
              <a:rPr lang="en-US" sz="1800" b="1" dirty="0"/>
              <a:t>But what can we benefit </a:t>
            </a:r>
            <a:r>
              <a:rPr lang="en-US" sz="1800" b="1" dirty="0" smtClean="0"/>
              <a:t>?</a:t>
            </a:r>
          </a:p>
          <a:p>
            <a:pPr marL="742950" lvl="1" indent="-285750">
              <a:lnSpc>
                <a:spcPct val="200000"/>
              </a:lnSpc>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UT </a:t>
            </a:r>
            <a:r>
              <a:rPr lang="en-US" sz="1400" dirty="0">
                <a:latin typeface="Arial" panose="020B0604020202020204" pitchFamily="34" charset="0"/>
                <a:cs typeface="Arial" panose="020B0604020202020204" pitchFamily="34" charset="0"/>
              </a:rPr>
              <a:t>is </a:t>
            </a:r>
            <a:r>
              <a:rPr lang="en-US" sz="1400" dirty="0" err="1">
                <a:latin typeface="Arial" panose="020B0604020202020204" pitchFamily="34" charset="0"/>
                <a:cs typeface="Arial" panose="020B0604020202020204" pitchFamily="34" charset="0"/>
              </a:rPr>
              <a:t>is</a:t>
            </a:r>
            <a:r>
              <a:rPr lang="en-US" sz="1400" dirty="0">
                <a:latin typeface="Arial" panose="020B0604020202020204" pitchFamily="34" charset="0"/>
                <a:cs typeface="Arial" panose="020B0604020202020204" pitchFamily="34" charset="0"/>
              </a:rPr>
              <a:t> directly </a:t>
            </a:r>
            <a:r>
              <a:rPr lang="en-US" sz="1400" dirty="0" smtClean="0">
                <a:latin typeface="Arial" panose="020B0604020202020204" pitchFamily="34" charset="0"/>
                <a:cs typeface="Arial" panose="020B0604020202020204" pitchFamily="34" charset="0"/>
              </a:rPr>
              <a:t>mapped to UA</a:t>
            </a:r>
            <a:endParaRPr lang="en-US" sz="1400" dirty="0">
              <a:latin typeface="Arial" panose="020B0604020202020204" pitchFamily="34" charset="0"/>
              <a:cs typeface="Arial" panose="020B0604020202020204" pitchFamily="34" charset="0"/>
            </a:endParaRPr>
          </a:p>
          <a:p>
            <a:pPr marL="742950" lvl="1" indent="-285750">
              <a:lnSpc>
                <a:spcPct val="200000"/>
              </a:lnSpc>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Flexibility: A single UT </a:t>
            </a:r>
            <a:r>
              <a:rPr lang="en-US" sz="1400" dirty="0">
                <a:latin typeface="Arial" panose="020B0604020202020204" pitchFamily="34" charset="0"/>
                <a:cs typeface="Arial" panose="020B0604020202020204" pitchFamily="34" charset="0"/>
              </a:rPr>
              <a:t>to be visualized in multiple MA (Taking into account the heterogeneity </a:t>
            </a:r>
            <a:r>
              <a:rPr lang="en-US" sz="1400" dirty="0" smtClean="0">
                <a:latin typeface="Arial" panose="020B0604020202020204" pitchFamily="34" charset="0"/>
                <a:cs typeface="Arial" panose="020B0604020202020204" pitchFamily="34" charset="0"/>
              </a:rPr>
              <a:t>of MA)</a:t>
            </a:r>
            <a:endParaRPr lang="en-US" sz="1400" dirty="0">
              <a:latin typeface="Arial" panose="020B0604020202020204" pitchFamily="34" charset="0"/>
              <a:cs typeface="Arial" panose="020B0604020202020204" pitchFamily="34" charset="0"/>
            </a:endParaRPr>
          </a:p>
          <a:p>
            <a:pPr marL="742950" lvl="1" indent="-285750">
              <a:lnSpc>
                <a:spcPct val="200000"/>
              </a:lnSpc>
              <a:buFont typeface="Wingdings" panose="05000000000000000000" pitchFamily="2" charset="2"/>
              <a:buChar char="q"/>
            </a:pPr>
            <a:r>
              <a:rPr lang="en-US" sz="1400" dirty="0" smtClean="0">
                <a:latin typeface="Arial" panose="020B0604020202020204" pitchFamily="34" charset="0"/>
                <a:cs typeface="Arial" panose="020B0604020202020204" pitchFamily="34" charset="0"/>
              </a:rPr>
              <a:t>MA expressed  as </a:t>
            </a:r>
            <a:r>
              <a:rPr lang="en-US" sz="1400" dirty="0">
                <a:latin typeface="Arial" panose="020B0604020202020204" pitchFamily="34" charset="0"/>
                <a:cs typeface="Arial" panose="020B0604020202020204" pitchFamily="34" charset="0"/>
              </a:rPr>
              <a:t>declarative </a:t>
            </a:r>
            <a:r>
              <a:rPr lang="en-US" sz="1400" dirty="0" smtClean="0">
                <a:latin typeface="Arial" panose="020B0604020202020204" pitchFamily="34" charset="0"/>
                <a:cs typeface="Arial" panose="020B0604020202020204" pitchFamily="34" charset="0"/>
              </a:rPr>
              <a:t>way</a:t>
            </a:r>
          </a:p>
          <a:p>
            <a:pPr marL="742950" lvl="1" indent="-285750">
              <a:lnSpc>
                <a:spcPct val="200000"/>
              </a:lnSpc>
              <a:buFont typeface="Wingdings" panose="05000000000000000000" pitchFamily="2" charset="2"/>
              <a:buChar char="q"/>
            </a:pPr>
            <a:r>
              <a:rPr lang="fr-BE" sz="1400" dirty="0" err="1" smtClean="0">
                <a:solidFill>
                  <a:prstClr val="black"/>
                </a:solidFill>
              </a:rPr>
              <a:t>Synchronizing</a:t>
            </a:r>
            <a:r>
              <a:rPr lang="fr-BE" sz="1400" dirty="0" smtClean="0">
                <a:solidFill>
                  <a:prstClr val="black"/>
                </a:solidFill>
              </a:rPr>
              <a:t> </a:t>
            </a:r>
            <a:r>
              <a:rPr lang="en-US" sz="1400" dirty="0">
                <a:solidFill>
                  <a:prstClr val="black"/>
                </a:solidFill>
              </a:rPr>
              <a:t>Execution Engines of MTL and </a:t>
            </a:r>
            <a:r>
              <a:rPr lang="en-US" sz="1400" dirty="0" smtClean="0">
                <a:solidFill>
                  <a:prstClr val="black"/>
                </a:solidFill>
              </a:rPr>
              <a:t>MA</a:t>
            </a:r>
          </a:p>
          <a:p>
            <a:pPr marL="742950" lvl="1" indent="-285750">
              <a:lnSpc>
                <a:spcPct val="200000"/>
              </a:lnSpc>
              <a:buFont typeface="Wingdings" panose="05000000000000000000" pitchFamily="2" charset="2"/>
              <a:buChar char="q"/>
            </a:pPr>
            <a:r>
              <a:rPr lang="en-US" sz="1400" dirty="0">
                <a:latin typeface="Arial" panose="020B0604020202020204" pitchFamily="34" charset="0"/>
                <a:cs typeface="Arial" panose="020B0604020202020204" pitchFamily="34" charset="0"/>
              </a:rPr>
              <a:t>Connectivity with external </a:t>
            </a:r>
            <a:r>
              <a:rPr lang="en-US" sz="1400" dirty="0" smtClean="0">
                <a:latin typeface="Arial" panose="020B0604020202020204" pitchFamily="34" charset="0"/>
                <a:cs typeface="Arial" panose="020B0604020202020204" pitchFamily="34" charset="0"/>
              </a:rPr>
              <a:t>tools</a:t>
            </a:r>
            <a:endParaRPr lang="en-US" sz="1200" dirty="0">
              <a:solidFill>
                <a:prstClr val="black"/>
              </a:solidFill>
            </a:endParaRPr>
          </a:p>
        </p:txBody>
      </p:sp>
    </p:spTree>
    <p:extLst>
      <p:ext uri="{BB962C8B-B14F-4D97-AF65-F5344CB8AC3E}">
        <p14:creationId xmlns:p14="http://schemas.microsoft.com/office/powerpoint/2010/main" val="25067211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latin typeface="Arial" panose="020B0604020202020204" pitchFamily="34" charset="0"/>
                <a:cs typeface="Arial" panose="020B0604020202020204" pitchFamily="34" charset="0"/>
              </a:rPr>
              <a:t>Our Vision</a:t>
            </a:r>
            <a:endParaRPr lang="en-GB"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prstClr val="white"/>
                </a:solidFill>
                <a:effectLst/>
                <a:uLnTx/>
                <a:uFillTx/>
                <a:latin typeface="Calibri"/>
                <a:ea typeface="+mn-ea"/>
                <a:cs typeface="+mn-cs"/>
              </a:rPr>
              <a:t>9</a:t>
            </a:r>
            <a:endParaRPr kumimoji="0" lang="en-US" sz="11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ZoneTexte 2"/>
          <p:cNvSpPr txBox="1"/>
          <p:nvPr/>
        </p:nvSpPr>
        <p:spPr>
          <a:xfrm>
            <a:off x="451692" y="1369238"/>
            <a:ext cx="7704856" cy="4339650"/>
          </a:xfrm>
          <a:prstGeom prst="rect">
            <a:avLst/>
          </a:prstGeom>
          <a:noFill/>
        </p:spPr>
        <p:txBody>
          <a:bodyPr wrap="square" rtlCol="0">
            <a:spAutoFit/>
          </a:bodyPr>
          <a:lstStyle/>
          <a:p>
            <a:pPr marL="342900" marR="0" lvl="0" indent="-342900" algn="ctr" defTabSz="914400" rtl="0" eaLnBrk="1" fontAlgn="base" latinLnBrk="0" hangingPunct="1">
              <a:lnSpc>
                <a:spcPct val="100000"/>
              </a:lnSpc>
              <a:spcBef>
                <a:spcPct val="0"/>
              </a:spcBef>
              <a:spcAft>
                <a:spcPct val="0"/>
              </a:spcAft>
              <a:buClrTx/>
              <a:buSzTx/>
              <a:buFont typeface="Wingdings" panose="05000000000000000000" pitchFamily="2" charset="2"/>
              <a:buChar char="q"/>
              <a:tabLst/>
              <a:defRPr/>
            </a:pPr>
            <a:r>
              <a:rPr kumimoji="0" lang="en-US" b="1"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Goal: </a:t>
            </a:r>
            <a:r>
              <a:rPr kumimoji="0" lang="en-US"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Towards </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Arial" panose="020B0604020202020204" pitchFamily="34" charset="0"/>
              </a:rPr>
              <a:t>the </a:t>
            </a:r>
            <a:r>
              <a:rPr kumimoji="0" lang="en-US"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Systematic Engineering </a:t>
            </a:r>
            <a:r>
              <a:rPr kumimoji="0" lang="en-US"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Arial" panose="020B0604020202020204" pitchFamily="34" charset="0"/>
              </a:rPr>
              <a:t>of </a:t>
            </a:r>
            <a:r>
              <a:rPr kumimoji="0" lang="en-US"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Model </a:t>
            </a:r>
            <a:r>
              <a:rPr lang="en-US" dirty="0">
                <a:solidFill>
                  <a:prstClr val="black"/>
                </a:solidFill>
                <a:latin typeface="Arial" panose="020B0604020202020204" pitchFamily="34" charset="0"/>
                <a:cs typeface="Arial" panose="020B0604020202020204" pitchFamily="34" charset="0"/>
              </a:rPr>
              <a:t>A</a:t>
            </a:r>
            <a:r>
              <a:rPr kumimoji="0" lang="en-US" b="0" i="0" u="none" strike="noStrike" kern="1200" cap="none" spc="0" normalizeH="0" baseline="0" noProof="0" dirty="0" err="1"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nimators</a:t>
            </a:r>
            <a:r>
              <a:rPr kumimoji="0" lang="en-US" b="0"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rPr>
              <a:t> </a:t>
            </a:r>
          </a:p>
          <a:p>
            <a:pPr marL="342900" indent="-342900" algn="ctr">
              <a:buFont typeface="Wingdings" panose="05000000000000000000" pitchFamily="2" charset="2"/>
              <a:buChar char="à"/>
              <a:defRPr/>
            </a:pPr>
            <a:r>
              <a:rPr lang="en-US" sz="1600" u="sng" dirty="0">
                <a:solidFill>
                  <a:srgbClr val="000000"/>
                </a:solidFill>
                <a:latin typeface="LinLibertineT"/>
              </a:rPr>
              <a:t>Reusable</a:t>
            </a:r>
            <a:r>
              <a:rPr lang="en-US" sz="1600" dirty="0">
                <a:solidFill>
                  <a:srgbClr val="000000"/>
                </a:solidFill>
                <a:latin typeface="LinLibertineT"/>
              </a:rPr>
              <a:t> and </a:t>
            </a:r>
            <a:r>
              <a:rPr lang="en-US" sz="1600" u="sng" dirty="0">
                <a:solidFill>
                  <a:srgbClr val="000000"/>
                </a:solidFill>
                <a:latin typeface="LinLibertineT"/>
              </a:rPr>
              <a:t>flexible</a:t>
            </a:r>
            <a:r>
              <a:rPr lang="en-US" sz="1600" dirty="0">
                <a:solidFill>
                  <a:srgbClr val="000000"/>
                </a:solidFill>
                <a:latin typeface="LinLibertineT"/>
              </a:rPr>
              <a:t> components for designing </a:t>
            </a:r>
            <a:r>
              <a:rPr lang="en-US" sz="1600" b="1" dirty="0">
                <a:solidFill>
                  <a:srgbClr val="000000"/>
                </a:solidFill>
                <a:latin typeface="LinLibertineT"/>
              </a:rPr>
              <a:t>MA </a:t>
            </a:r>
            <a:r>
              <a:rPr lang="en-US" sz="1600" b="1" dirty="0" smtClean="0">
                <a:solidFill>
                  <a:srgbClr val="000000"/>
                </a:solidFill>
                <a:latin typeface="LinLibertineT"/>
              </a:rPr>
              <a:t>Tools</a:t>
            </a:r>
          </a:p>
          <a:p>
            <a:pPr marL="342900" indent="-342900" algn="ctr">
              <a:buFont typeface="Wingdings" panose="05000000000000000000" pitchFamily="2" charset="2"/>
              <a:buChar char="à"/>
              <a:defRPr/>
            </a:pPr>
            <a:endParaRPr lang="fr-FR" sz="1600" b="1" dirty="0" smtClean="0">
              <a:solidFill>
                <a:srgbClr val="000000"/>
              </a:solidFill>
              <a:latin typeface="LinLibertineT"/>
            </a:endParaRPr>
          </a:p>
          <a:p>
            <a:pPr marL="342900" indent="-342900" algn="ctr">
              <a:buFont typeface="Wingdings" panose="05000000000000000000" pitchFamily="2" charset="2"/>
              <a:buChar char="à"/>
              <a:defRPr/>
            </a:pPr>
            <a:endParaRPr lang="fr-FR" sz="1600" b="1" dirty="0">
              <a:solidFill>
                <a:srgbClr val="000000"/>
              </a:solidFill>
              <a:latin typeface="LinLibertineT"/>
            </a:endParaRPr>
          </a:p>
          <a:p>
            <a:pPr marL="342900" indent="-342900" algn="ctr">
              <a:buFont typeface="Wingdings" panose="05000000000000000000" pitchFamily="2" charset="2"/>
              <a:buChar char="à"/>
              <a:defRPr/>
            </a:pPr>
            <a:endParaRPr lang="fr-FR" sz="1600" b="1" dirty="0">
              <a:solidFill>
                <a:srgbClr val="000000"/>
              </a:solidFill>
              <a:latin typeface="LinLibertineT"/>
            </a:endParaRPr>
          </a:p>
          <a:p>
            <a:pPr marL="342900" lvl="0" indent="-342900">
              <a:buFont typeface="Wingdings" panose="05000000000000000000" pitchFamily="2" charset="2"/>
              <a:buChar char="q"/>
              <a:defRPr/>
            </a:pPr>
            <a:r>
              <a:rPr lang="en-US" b="1" dirty="0">
                <a:solidFill>
                  <a:prstClr val="black"/>
                </a:solidFill>
                <a:latin typeface="Arial" panose="020B0604020202020204" pitchFamily="34" charset="0"/>
                <a:cs typeface="Arial" panose="020B0604020202020204" pitchFamily="34" charset="0"/>
              </a:rPr>
              <a:t>Key Challenges: </a:t>
            </a:r>
            <a:endParaRPr lang="en-US" sz="2800" b="1" dirty="0">
              <a:solidFill>
                <a:prstClr val="black"/>
              </a:solidFill>
            </a:endParaRPr>
          </a:p>
          <a:p>
            <a:pPr marL="1028700" lvl="1" indent="-571500">
              <a:lnSpc>
                <a:spcPct val="250000"/>
              </a:lnSpc>
              <a:buFont typeface="+mj-lt"/>
              <a:buAutoNum type="romanLcPeriod"/>
              <a:defRPr/>
            </a:pPr>
            <a:r>
              <a:rPr lang="en-US" sz="1800" cap="small" dirty="0"/>
              <a:t>E</a:t>
            </a:r>
            <a:r>
              <a:rPr lang="en-US" sz="1600" dirty="0">
                <a:solidFill>
                  <a:prstClr val="black"/>
                </a:solidFill>
              </a:rPr>
              <a:t>xplicitly define CS for easily expressing MA;</a:t>
            </a:r>
            <a:r>
              <a:rPr lang="en-US" dirty="0">
                <a:solidFill>
                  <a:prstClr val="black"/>
                </a:solidFill>
              </a:rPr>
              <a:t> </a:t>
            </a:r>
          </a:p>
          <a:p>
            <a:pPr marL="1028700" lvl="1" indent="-571500">
              <a:lnSpc>
                <a:spcPct val="250000"/>
              </a:lnSpc>
              <a:buFont typeface="+mj-lt"/>
              <a:buAutoNum type="romanLcPeriod"/>
              <a:defRPr/>
            </a:pPr>
            <a:r>
              <a:rPr lang="en-US" sz="1800" cap="small" dirty="0"/>
              <a:t>B</a:t>
            </a:r>
            <a:r>
              <a:rPr lang="en-US" sz="1600" dirty="0">
                <a:solidFill>
                  <a:prstClr val="black"/>
                </a:solidFill>
              </a:rPr>
              <a:t>uild an MA language to express AU in a compositional way, </a:t>
            </a:r>
          </a:p>
          <a:p>
            <a:pPr marL="1028700" lvl="1" indent="-571500">
              <a:lnSpc>
                <a:spcPct val="250000"/>
              </a:lnSpc>
              <a:buFont typeface="+mj-lt"/>
              <a:buAutoNum type="romanLcPeriod"/>
              <a:defRPr/>
            </a:pPr>
            <a:r>
              <a:rPr lang="en-US" sz="1800" cap="small" dirty="0"/>
              <a:t>E</a:t>
            </a:r>
            <a:r>
              <a:rPr lang="en-US" sz="1600" dirty="0">
                <a:solidFill>
                  <a:prstClr val="black"/>
                </a:solidFill>
              </a:rPr>
              <a:t>xplicitly relate MA units with their transformation counterparts</a:t>
            </a:r>
            <a:endParaRPr lang="en-US" sz="2800" b="1" dirty="0">
              <a:solidFill>
                <a:prstClr val="black"/>
              </a:solidFill>
            </a:endParaRPr>
          </a:p>
          <a:p>
            <a:pPr marL="342900" marR="0" lvl="0" indent="-342900" algn="ctr" defTabSz="914400" rtl="0" eaLnBrk="1" fontAlgn="base" latinLnBrk="0" hangingPunct="1">
              <a:lnSpc>
                <a:spcPct val="100000"/>
              </a:lnSpc>
              <a:spcBef>
                <a:spcPct val="0"/>
              </a:spcBef>
              <a:spcAft>
                <a:spcPct val="0"/>
              </a:spcAft>
              <a:buClrTx/>
              <a:buSzTx/>
              <a:buFont typeface="Wingdings" panose="05000000000000000000" pitchFamily="2" charset="2"/>
              <a:buChar char="à"/>
              <a:tabLst/>
              <a:defRPr/>
            </a:pPr>
            <a:endPar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ＭＳ Ｐゴシック" charset="0"/>
              <a:cs typeface="Arial" panose="020B0604020202020204" pitchFamily="34" charset="0"/>
            </a:endParaRPr>
          </a:p>
          <a:p>
            <a:pPr marR="0" lvl="0" algn="ctr" defTabSz="914400"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380053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UNamu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2004:Modèles:Présentations:Conceptions:Coin jaune</Template>
  <TotalTime>45383</TotalTime>
  <Words>1687</Words>
  <Application>Microsoft Office PowerPoint</Application>
  <PresentationFormat>Affichage à l'écran (4:3)</PresentationFormat>
  <Paragraphs>578</Paragraphs>
  <Slides>29</Slides>
  <Notes>29</Notes>
  <HiddenSlides>0</HiddenSlides>
  <MMClips>0</MMClips>
  <ScaleCrop>false</ScaleCrop>
  <HeadingPairs>
    <vt:vector size="6" baseType="variant">
      <vt:variant>
        <vt:lpstr>Polices utilisées</vt:lpstr>
      </vt:variant>
      <vt:variant>
        <vt:i4>29</vt:i4>
      </vt:variant>
      <vt:variant>
        <vt:lpstr>Thème</vt:lpstr>
      </vt:variant>
      <vt:variant>
        <vt:i4>1</vt:i4>
      </vt:variant>
      <vt:variant>
        <vt:lpstr>Titres des diapositives</vt:lpstr>
      </vt:variant>
      <vt:variant>
        <vt:i4>29</vt:i4>
      </vt:variant>
    </vt:vector>
  </HeadingPairs>
  <TitlesOfParts>
    <vt:vector size="59" baseType="lpstr">
      <vt:lpstr>ＭＳ Ｐゴシック</vt:lpstr>
      <vt:lpstr>Arial</vt:lpstr>
      <vt:lpstr>Calibri</vt:lpstr>
      <vt:lpstr>Cambria</vt:lpstr>
      <vt:lpstr>Cambria Math</vt:lpstr>
      <vt:lpstr>Centaur</vt:lpstr>
      <vt:lpstr>Comic Sans MS</vt:lpstr>
      <vt:lpstr>Consolas</vt:lpstr>
      <vt:lpstr>Courier New</vt:lpstr>
      <vt:lpstr>Ebrima</vt:lpstr>
      <vt:lpstr>Franklin Gothic Book</vt:lpstr>
      <vt:lpstr>Franklin Gothic Demi</vt:lpstr>
      <vt:lpstr>Frutiger LT Std 45 Light</vt:lpstr>
      <vt:lpstr>LinBiolinumTI</vt:lpstr>
      <vt:lpstr>LinLibertineT</vt:lpstr>
      <vt:lpstr>LinLibertineTB</vt:lpstr>
      <vt:lpstr>LinLibertineTBI</vt:lpstr>
      <vt:lpstr>Lucida Sans Unicode</vt:lpstr>
      <vt:lpstr>Nirmala UI</vt:lpstr>
      <vt:lpstr>Segoe UI Symbol</vt:lpstr>
      <vt:lpstr>SFORM9</vt:lpstr>
      <vt:lpstr>SFOTI10</vt:lpstr>
      <vt:lpstr>SFRM1000</vt:lpstr>
      <vt:lpstr>Times</vt:lpstr>
      <vt:lpstr>Times New Roman</vt:lpstr>
      <vt:lpstr>Times-Roman</vt:lpstr>
      <vt:lpstr>Verdana</vt:lpstr>
      <vt:lpstr>Wingdings</vt:lpstr>
      <vt:lpstr>Wingdings 2</vt:lpstr>
      <vt:lpstr>UNamur</vt:lpstr>
      <vt:lpstr>Présentation PowerPoint</vt:lpstr>
      <vt:lpstr>Agenda</vt:lpstr>
      <vt:lpstr>Motivation &amp; Challenges</vt:lpstr>
      <vt:lpstr>Motivation &amp; Challenges</vt:lpstr>
      <vt:lpstr>Agenda</vt:lpstr>
      <vt:lpstr>Existing AM Tools</vt:lpstr>
      <vt:lpstr>Identified Limits</vt:lpstr>
      <vt:lpstr>Our Vision</vt:lpstr>
      <vt:lpstr>Our Vision</vt:lpstr>
      <vt:lpstr>Agenda</vt:lpstr>
      <vt:lpstr>Présentation PowerPoint</vt:lpstr>
      <vt:lpstr>A DSL for the PacMan game</vt:lpstr>
      <vt:lpstr>A DSL for the PacMan game</vt:lpstr>
      <vt:lpstr>A DSL for Finite-State Machines</vt:lpstr>
      <vt:lpstr>PN: A DSL for Petri Nets  </vt:lpstr>
      <vt:lpstr>Challenges  </vt:lpstr>
      <vt:lpstr>Challenge 1: Concrete Syntax    </vt:lpstr>
      <vt:lpstr>Challenge 2: Model Animation     </vt:lpstr>
      <vt:lpstr>Challenge 3 : Parameterisation of Animation         </vt:lpstr>
      <vt:lpstr>Challenge 3 : Linking AUs and TUs</vt:lpstr>
      <vt:lpstr>Agenda</vt:lpstr>
      <vt:lpstr>Our Proposal</vt:lpstr>
      <vt:lpstr>Revisiting the FSM Overview of our proposal with an example for FSM    </vt:lpstr>
      <vt:lpstr>Revisiting the FSM Overview of our proposal with an example for FSM    </vt:lpstr>
      <vt:lpstr>Reuse UA for PacMan  </vt:lpstr>
      <vt:lpstr>Roadmap Proposal</vt:lpstr>
      <vt:lpstr>Agenda</vt:lpstr>
      <vt:lpstr>Conclusion</vt:lpstr>
      <vt:lpstr>Présentation PowerPoint</vt:lpstr>
    </vt:vector>
  </TitlesOfParts>
  <Company>University of Namur, Belgium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CCES Training Project Ruling</dc:title>
  <dc:creator>Moussa Amrani</dc:creator>
  <cp:keywords>CCES Training Project</cp:keywords>
  <cp:lastModifiedBy>Abdelkader Ouared</cp:lastModifiedBy>
  <cp:revision>2437</cp:revision>
  <cp:lastPrinted>2010-01-15T13:48:56Z</cp:lastPrinted>
  <dcterms:created xsi:type="dcterms:W3CDTF">2003-10-08T07:15:15Z</dcterms:created>
  <dcterms:modified xsi:type="dcterms:W3CDTF">2022-08-25T16:42:15Z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6</vt:i4>
  </property>
</Properties>
</file>